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310" r:id="rId6"/>
    <p:sldId id="258" r:id="rId7"/>
    <p:sldId id="260" r:id="rId8"/>
    <p:sldId id="315" r:id="rId9"/>
    <p:sldId id="316" r:id="rId10"/>
    <p:sldId id="317" r:id="rId11"/>
    <p:sldId id="318" r:id="rId12"/>
    <p:sldId id="320" r:id="rId13"/>
    <p:sldId id="319" r:id="rId14"/>
    <p:sldId id="321"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orient="horz" pos="4156" userDrawn="1">
          <p15:clr>
            <a:srgbClr val="A4A3A4"/>
          </p15:clr>
        </p15:guide>
        <p15:guide id="4" pos="7514" userDrawn="1">
          <p15:clr>
            <a:srgbClr val="A4A3A4"/>
          </p15:clr>
        </p15:guide>
        <p15:guide id="5" orient="horz" pos="164" userDrawn="1">
          <p15:clr>
            <a:srgbClr val="A4A3A4"/>
          </p15:clr>
        </p15:guide>
        <p15:guide id="6"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D2C4"/>
    <a:srgbClr val="046A38"/>
    <a:srgbClr val="154734"/>
    <a:srgbClr val="8BB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65" autoAdjust="0"/>
  </p:normalViewPr>
  <p:slideViewPr>
    <p:cSldViewPr snapToGrid="0" showGuides="1">
      <p:cViewPr varScale="1">
        <p:scale>
          <a:sx n="68" d="100"/>
          <a:sy n="68" d="100"/>
        </p:scale>
        <p:origin x="1234" y="53"/>
      </p:cViewPr>
      <p:guideLst>
        <p:guide orient="horz" pos="2137"/>
        <p:guide pos="3840"/>
        <p:guide orient="horz" pos="4156"/>
        <p:guide pos="7514"/>
        <p:guide orient="horz" pos="164"/>
        <p:guide pos="2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C5DC2-2EDD-415D-9C7E-C74397EC708A}" type="datetimeFigureOut">
              <a:rPr lang="sv-SE" smtClean="0"/>
              <a:t>2023-04-18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B18E2-027B-4291-8476-4DC76A5F240E}" type="slidenum">
              <a:rPr lang="sv-SE" smtClean="0"/>
              <a:t>‹#›</a:t>
            </a:fld>
            <a:endParaRPr lang="sv-SE"/>
          </a:p>
        </p:txBody>
      </p:sp>
    </p:spTree>
    <p:extLst>
      <p:ext uri="{BB962C8B-B14F-4D97-AF65-F5344CB8AC3E}">
        <p14:creationId xmlns:p14="http://schemas.microsoft.com/office/powerpoint/2010/main" val="81308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Ett naturligt steg i vår utveckling</a:t>
            </a:r>
          </a:p>
          <a:p>
            <a:endParaRPr lang="sv-SE" b="1" dirty="0"/>
          </a:p>
          <a:p>
            <a:endParaRPr lang="sv-SE" b="1" dirty="0"/>
          </a:p>
          <a:p>
            <a:r>
              <a:rPr lang="sv-SE" b="1" dirty="0"/>
              <a:t>Ser effektiviseringar för oss</a:t>
            </a:r>
          </a:p>
          <a:p>
            <a:r>
              <a:rPr lang="sv-SE" b="0" dirty="0"/>
              <a:t>Vi vill ersätta gamla rutiner och processer för att dela data extern med öppna data. Försöka arbeta med en väg in, som dessutom ska vara så automatiserad som möjligt</a:t>
            </a:r>
          </a:p>
          <a:p>
            <a:endParaRPr lang="sv-SE" b="1" dirty="0"/>
          </a:p>
          <a:p>
            <a:endParaRPr lang="sv-SE" b="1" dirty="0"/>
          </a:p>
          <a:p>
            <a:r>
              <a:rPr lang="sv-SE" b="1" dirty="0"/>
              <a:t>Samlar in feedback på vår data</a:t>
            </a:r>
          </a:p>
          <a:p>
            <a:r>
              <a:rPr lang="sv-SE" b="0" dirty="0"/>
              <a:t>Ingångspunkten för att släppa vår data är ”as is”, dvs. vi är medvetna om att all data håller inte toppkvalitet överallt, men vi väljer att släppa denna ändå. Förhoppningen är att det leder till att vi får feedback på data och det ska bli tydligt för oss var vi ska göra dom största insatserna för att höja data. Men vi får även en bild av vilka datamängder som faktiskt är mest intressanta för våra användare. </a:t>
            </a:r>
          </a:p>
          <a:p>
            <a:endParaRPr lang="sv-SE" b="1" dirty="0"/>
          </a:p>
          <a:p>
            <a:r>
              <a:rPr lang="sv-SE" b="1" dirty="0"/>
              <a:t>Möjliggöra utveckling på vår data utanför Malmö stad</a:t>
            </a:r>
          </a:p>
          <a:p>
            <a:endParaRPr lang="sv-SE" dirty="0"/>
          </a:p>
        </p:txBody>
      </p:sp>
      <p:sp>
        <p:nvSpPr>
          <p:cNvPr id="4" name="Platshållare för bildnummer 3"/>
          <p:cNvSpPr>
            <a:spLocks noGrp="1"/>
          </p:cNvSpPr>
          <p:nvPr>
            <p:ph type="sldNum" sz="quarter" idx="5"/>
          </p:nvPr>
        </p:nvSpPr>
        <p:spPr/>
        <p:txBody>
          <a:bodyPr/>
          <a:lstStyle/>
          <a:p>
            <a:fld id="{F68B18E2-027B-4291-8476-4DC76A5F240E}" type="slidenum">
              <a:rPr lang="sv-SE" smtClean="0"/>
              <a:t>3</a:t>
            </a:fld>
            <a:endParaRPr lang="sv-SE"/>
          </a:p>
        </p:txBody>
      </p:sp>
    </p:spTree>
    <p:extLst>
      <p:ext uri="{BB962C8B-B14F-4D97-AF65-F5344CB8AC3E}">
        <p14:creationId xmlns:p14="http://schemas.microsoft.com/office/powerpoint/2010/main" val="157960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bg1"/>
                </a:solidFill>
              </a:rPr>
              <a:t>Idén och behoven har funnits länge</a:t>
            </a:r>
          </a:p>
          <a:p>
            <a:endParaRPr lang="sv-SE" dirty="0">
              <a:solidFill>
                <a:schemeClr val="bg1"/>
              </a:solidFill>
            </a:endParaRPr>
          </a:p>
          <a:p>
            <a:endParaRPr lang="sv-SE" dirty="0">
              <a:solidFill>
                <a:schemeClr val="bg1"/>
              </a:solidFill>
            </a:endParaRPr>
          </a:p>
          <a:p>
            <a:r>
              <a:rPr lang="sv-SE" dirty="0">
                <a:solidFill>
                  <a:schemeClr val="bg1"/>
                </a:solidFill>
              </a:rPr>
              <a:t>Krav från omvärlden och oss själva</a:t>
            </a:r>
          </a:p>
          <a:p>
            <a:pPr lvl="1"/>
            <a:r>
              <a:rPr lang="sv-SE" dirty="0">
                <a:solidFill>
                  <a:schemeClr val="bg1"/>
                </a:solidFill>
              </a:rPr>
              <a:t>Lagkrav</a:t>
            </a:r>
          </a:p>
          <a:p>
            <a:pPr lvl="1"/>
            <a:r>
              <a:rPr lang="sv-SE" dirty="0">
                <a:solidFill>
                  <a:schemeClr val="bg1"/>
                </a:solidFill>
              </a:rPr>
              <a:t>Krav från externa aktörer</a:t>
            </a:r>
          </a:p>
          <a:p>
            <a:pPr lvl="1"/>
            <a:r>
              <a:rPr lang="sv-SE" dirty="0">
                <a:solidFill>
                  <a:schemeClr val="bg1"/>
                </a:solidFill>
              </a:rPr>
              <a:t>Behov av att effektivisera</a:t>
            </a:r>
          </a:p>
          <a:p>
            <a:pPr lvl="1"/>
            <a:r>
              <a:rPr lang="sv-SE" dirty="0">
                <a:solidFill>
                  <a:schemeClr val="bg1"/>
                </a:solidFill>
              </a:rPr>
              <a:t>Stadsgemensam öppna dataplattform upphandlades</a:t>
            </a:r>
          </a:p>
          <a:p>
            <a:endParaRPr lang="sv-SE" dirty="0">
              <a:solidFill>
                <a:schemeClr val="bg1"/>
              </a:solidFill>
            </a:endParaRPr>
          </a:p>
          <a:p>
            <a:endParaRPr lang="sv-SE" dirty="0">
              <a:solidFill>
                <a:schemeClr val="bg1"/>
              </a:solidFill>
            </a:endParaRPr>
          </a:p>
          <a:p>
            <a:r>
              <a:rPr lang="sv-SE" dirty="0">
                <a:solidFill>
                  <a:schemeClr val="bg1"/>
                </a:solidFill>
              </a:rPr>
              <a:t>Sneglat en hel del på initiativ i Sverige och i Europa, inte minst Danmark</a:t>
            </a:r>
          </a:p>
          <a:p>
            <a:endParaRPr lang="sv-SE" dirty="0"/>
          </a:p>
        </p:txBody>
      </p:sp>
      <p:sp>
        <p:nvSpPr>
          <p:cNvPr id="4" name="Platshållare för bildnummer 3"/>
          <p:cNvSpPr>
            <a:spLocks noGrp="1"/>
          </p:cNvSpPr>
          <p:nvPr>
            <p:ph type="sldNum" sz="quarter" idx="5"/>
          </p:nvPr>
        </p:nvSpPr>
        <p:spPr/>
        <p:txBody>
          <a:bodyPr/>
          <a:lstStyle/>
          <a:p>
            <a:fld id="{F68B18E2-027B-4291-8476-4DC76A5F240E}" type="slidenum">
              <a:rPr lang="sv-SE" smtClean="0"/>
              <a:t>4</a:t>
            </a:fld>
            <a:endParaRPr lang="sv-SE"/>
          </a:p>
        </p:txBody>
      </p:sp>
    </p:spTree>
    <p:extLst>
      <p:ext uri="{BB962C8B-B14F-4D97-AF65-F5344CB8AC3E}">
        <p14:creationId xmlns:p14="http://schemas.microsoft.com/office/powerpoint/2010/main" val="142560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t>Efter att ha landat i att vi vill, blir det den första stora frågan för oss.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dirty="0"/>
              <a:t>Många andra kunde inom staden köra</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Som för många andra är </a:t>
            </a:r>
            <a:r>
              <a:rPr lang="sv-SE" sz="1200" dirty="0" err="1"/>
              <a:t>geodata</a:t>
            </a:r>
            <a:r>
              <a:rPr lang="sv-SE" sz="1200" dirty="0"/>
              <a:t> en inkomstkälla</a:t>
            </a:r>
          </a:p>
          <a:p>
            <a:pPr marL="457200" indent="-457200">
              <a:buFont typeface="Arial" panose="020B0604020202020204" pitchFamily="34" charset="0"/>
              <a:buChar char="•"/>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Stort arbete för att motivera och landa i kommunbidrag för avgifts fri </a:t>
            </a:r>
            <a:r>
              <a:rPr lang="sv-SE" sz="1200" dirty="0" err="1"/>
              <a:t>geodata</a:t>
            </a:r>
            <a:endParaRPr lang="sv-SE" sz="1200" dirty="0"/>
          </a:p>
          <a:p>
            <a:endParaRPr lang="sv-SE" dirty="0"/>
          </a:p>
        </p:txBody>
      </p:sp>
      <p:sp>
        <p:nvSpPr>
          <p:cNvPr id="4" name="Platshållare för bildnummer 3"/>
          <p:cNvSpPr>
            <a:spLocks noGrp="1"/>
          </p:cNvSpPr>
          <p:nvPr>
            <p:ph type="sldNum" sz="quarter" idx="5"/>
          </p:nvPr>
        </p:nvSpPr>
        <p:spPr/>
        <p:txBody>
          <a:bodyPr/>
          <a:lstStyle/>
          <a:p>
            <a:fld id="{F68B18E2-027B-4291-8476-4DC76A5F240E}" type="slidenum">
              <a:rPr lang="sv-SE" smtClean="0"/>
              <a:t>5</a:t>
            </a:fld>
            <a:endParaRPr lang="sv-SE"/>
          </a:p>
        </p:txBody>
      </p:sp>
    </p:spTree>
    <p:extLst>
      <p:ext uri="{BB962C8B-B14F-4D97-AF65-F5344CB8AC3E}">
        <p14:creationId xmlns:p14="http://schemas.microsoft.com/office/powerpoint/2010/main" val="410759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Fyra tekniska förvaltningar med egna Geodataenheter</a:t>
            </a:r>
          </a:p>
          <a:p>
            <a:pPr lvl="1"/>
            <a:r>
              <a:rPr lang="sv-SE" b="1" dirty="0"/>
              <a:t>Alla har olika långt gångna planer på öppna </a:t>
            </a:r>
            <a:r>
              <a:rPr lang="sv-SE" b="1" dirty="0" err="1"/>
              <a:t>geodata</a:t>
            </a:r>
            <a:endParaRPr lang="sv-SE" b="1" dirty="0"/>
          </a:p>
          <a:p>
            <a:pPr lvl="1"/>
            <a:r>
              <a:rPr lang="sv-SE" b="0" dirty="0"/>
              <a:t>Men förvaltningarna har en hel del självbestämmande, vilket ställer större krav på hur synkning ska gå till.</a:t>
            </a:r>
          </a:p>
          <a:p>
            <a:endParaRPr lang="sv-SE" b="1" dirty="0"/>
          </a:p>
          <a:p>
            <a:r>
              <a:rPr lang="sv-SE" b="1" dirty="0"/>
              <a:t>Medborgaren ska inte behöva bry sig om var informationen kommer ifrån</a:t>
            </a:r>
          </a:p>
          <a:p>
            <a:endParaRPr lang="sv-SE" b="1" dirty="0"/>
          </a:p>
          <a:p>
            <a:r>
              <a:rPr lang="sv-SE" b="1" dirty="0"/>
              <a:t>Gemensam plattform och gemensamma rutiner</a:t>
            </a:r>
          </a:p>
          <a:p>
            <a:pPr lvl="1"/>
            <a:r>
              <a:rPr lang="sv-SE" b="1" dirty="0"/>
              <a:t>För att det ska fungera så enhetligt som möjligt</a:t>
            </a:r>
          </a:p>
          <a:p>
            <a:r>
              <a:rPr lang="sv-SE" b="0" dirty="0"/>
              <a:t>Så klart finns det anpassningar till detta, mycket beroende på data, men målet är att det ska se så lika ut som möjligt.</a:t>
            </a:r>
          </a:p>
          <a:p>
            <a:endParaRPr lang="sv-SE" dirty="0"/>
          </a:p>
        </p:txBody>
      </p:sp>
      <p:sp>
        <p:nvSpPr>
          <p:cNvPr id="4" name="Platshållare för bildnummer 3"/>
          <p:cNvSpPr>
            <a:spLocks noGrp="1"/>
          </p:cNvSpPr>
          <p:nvPr>
            <p:ph type="sldNum" sz="quarter" idx="5"/>
          </p:nvPr>
        </p:nvSpPr>
        <p:spPr/>
        <p:txBody>
          <a:bodyPr/>
          <a:lstStyle/>
          <a:p>
            <a:fld id="{F68B18E2-027B-4291-8476-4DC76A5F240E}" type="slidenum">
              <a:rPr lang="sv-SE" smtClean="0"/>
              <a:t>6</a:t>
            </a:fld>
            <a:endParaRPr lang="sv-SE"/>
          </a:p>
        </p:txBody>
      </p:sp>
    </p:spTree>
    <p:extLst>
      <p:ext uri="{BB962C8B-B14F-4D97-AF65-F5344CB8AC3E}">
        <p14:creationId xmlns:p14="http://schemas.microsoft.com/office/powerpoint/2010/main" val="257136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Under processens gång fick vi krav på säkerhetsklassning av data</a:t>
            </a:r>
          </a:p>
          <a:p>
            <a:r>
              <a:rPr lang="sv-SE" i="0" dirty="0"/>
              <a:t>Kom som en del i processen att publicera vår </a:t>
            </a:r>
            <a:r>
              <a:rPr lang="sv-SE" i="0" dirty="0" err="1"/>
              <a:t>geodata</a:t>
            </a:r>
            <a:r>
              <a:rPr lang="sv-SE" i="0" dirty="0"/>
              <a:t>.</a:t>
            </a:r>
          </a:p>
          <a:p>
            <a:endParaRPr lang="sv-SE" dirty="0"/>
          </a:p>
          <a:p>
            <a:r>
              <a:rPr lang="sv-SE" b="1" dirty="0"/>
              <a:t>Diskussioner hur detta skulle kunna hanteras</a:t>
            </a:r>
          </a:p>
          <a:p>
            <a:pPr lvl="1"/>
            <a:r>
              <a:rPr lang="sv-SE" b="1" dirty="0"/>
              <a:t>Egentligen en del av en större diskussion kring hur vi </a:t>
            </a:r>
            <a:r>
              <a:rPr lang="sv-SE" b="1" dirty="0" err="1"/>
              <a:t>säkerhetsklassar</a:t>
            </a:r>
            <a:r>
              <a:rPr lang="sv-SE" b="1" dirty="0"/>
              <a:t> all data</a:t>
            </a:r>
          </a:p>
          <a:p>
            <a:pPr lvl="1"/>
            <a:r>
              <a:rPr lang="sv-SE" b="0" dirty="0"/>
              <a:t>Vi hade helst börjat i andra änden, dvs. </a:t>
            </a:r>
            <a:r>
              <a:rPr lang="sv-SE" b="0" dirty="0" err="1"/>
              <a:t>säkerhetsklassa</a:t>
            </a:r>
            <a:r>
              <a:rPr lang="sv-SE" b="0" dirty="0"/>
              <a:t> vår data med i början i källan, dvs. våra databaser och sedan röra oss ut till öppna data. Men för att kunna släppa öppna data i rimlig tid så var vi tvungna att börja i ”fel ände”</a:t>
            </a:r>
          </a:p>
          <a:p>
            <a:pPr lvl="1"/>
            <a:endParaRPr lang="sv-SE" dirty="0"/>
          </a:p>
          <a:p>
            <a:pPr lvl="1"/>
            <a:endParaRPr lang="sv-SE" b="1" dirty="0"/>
          </a:p>
          <a:p>
            <a:r>
              <a:rPr lang="sv-SE" b="1" dirty="0"/>
              <a:t>Säkerhetsklassning av öppna </a:t>
            </a:r>
            <a:r>
              <a:rPr lang="sv-SE" b="1" dirty="0" err="1"/>
              <a:t>geodata</a:t>
            </a:r>
            <a:r>
              <a:rPr lang="sv-SE" b="1" dirty="0"/>
              <a:t> är idag en anpassad version av säkerhetsklassning av system</a:t>
            </a:r>
          </a:p>
          <a:p>
            <a:r>
              <a:rPr lang="sv-SE" b="0" dirty="0"/>
              <a:t>Vi har inga </a:t>
            </a:r>
            <a:r>
              <a:rPr lang="sv-SE" b="0" dirty="0" err="1"/>
              <a:t>speciliserade</a:t>
            </a:r>
            <a:r>
              <a:rPr lang="sv-SE" b="0" dirty="0"/>
              <a:t> </a:t>
            </a:r>
            <a:r>
              <a:rPr lang="sv-SE" b="0" dirty="0" err="1"/>
              <a:t>vertyg</a:t>
            </a:r>
            <a:r>
              <a:rPr lang="sv-SE" b="0" dirty="0"/>
              <a:t> eller processer för att </a:t>
            </a:r>
            <a:r>
              <a:rPr lang="sv-SE" b="0" dirty="0" err="1"/>
              <a:t>säkerhetsklassa</a:t>
            </a:r>
            <a:r>
              <a:rPr lang="sv-SE" b="0" dirty="0"/>
              <a:t> geografisk information i Malmö stad. Istället har vi fått utveckla och anpassa de processer och verktyg som finns för säkerhetsklassning av system för att kunna svara på frågor kring säkerhetsklassning. Men vi är ute efter ett bättre verktyg. </a:t>
            </a:r>
          </a:p>
          <a:p>
            <a:endParaRPr lang="sv-SE" dirty="0"/>
          </a:p>
        </p:txBody>
      </p:sp>
      <p:sp>
        <p:nvSpPr>
          <p:cNvPr id="4" name="Platshållare för bildnummer 3"/>
          <p:cNvSpPr>
            <a:spLocks noGrp="1"/>
          </p:cNvSpPr>
          <p:nvPr>
            <p:ph type="sldNum" sz="quarter" idx="5"/>
          </p:nvPr>
        </p:nvSpPr>
        <p:spPr/>
        <p:txBody>
          <a:bodyPr/>
          <a:lstStyle/>
          <a:p>
            <a:fld id="{F68B18E2-027B-4291-8476-4DC76A5F240E}" type="slidenum">
              <a:rPr lang="sv-SE" smtClean="0"/>
              <a:t>7</a:t>
            </a:fld>
            <a:endParaRPr lang="sv-SE"/>
          </a:p>
        </p:txBody>
      </p:sp>
    </p:spTree>
    <p:extLst>
      <p:ext uri="{BB962C8B-B14F-4D97-AF65-F5344CB8AC3E}">
        <p14:creationId xmlns:p14="http://schemas.microsoft.com/office/powerpoint/2010/main" val="163695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bg1"/>
                </a:solidFill>
              </a:rPr>
              <a:t>Den stadsgemensamma plattformen ska vara grunden</a:t>
            </a:r>
          </a:p>
          <a:p>
            <a:endParaRPr lang="sv-SE" dirty="0">
              <a:solidFill>
                <a:schemeClr val="bg1"/>
              </a:solidFill>
            </a:endParaRPr>
          </a:p>
          <a:p>
            <a:r>
              <a:rPr lang="sv-SE" dirty="0">
                <a:solidFill>
                  <a:schemeClr val="bg1"/>
                </a:solidFill>
              </a:rPr>
              <a:t>Krävde en del utveckling för att fungera så optimalt som möjligt</a:t>
            </a:r>
          </a:p>
          <a:p>
            <a:pPr lvl="1"/>
            <a:r>
              <a:rPr lang="sv-SE" dirty="0">
                <a:solidFill>
                  <a:schemeClr val="bg1"/>
                </a:solidFill>
              </a:rPr>
              <a:t>Automatisera konvertering till olika format</a:t>
            </a:r>
          </a:p>
          <a:p>
            <a:pPr lvl="1"/>
            <a:r>
              <a:rPr lang="sv-SE" dirty="0">
                <a:solidFill>
                  <a:schemeClr val="bg1"/>
                </a:solidFill>
              </a:rPr>
              <a:t>Möjliggöra geografiskt urval på data</a:t>
            </a:r>
          </a:p>
          <a:p>
            <a:pPr lvl="1"/>
            <a:r>
              <a:rPr lang="sv-SE" dirty="0">
                <a:solidFill>
                  <a:schemeClr val="bg1"/>
                </a:solidFill>
              </a:rPr>
              <a:t>Anpassa de WMS/WFS-länkar som plattformen erbjuder till mer användarvänliga varianter</a:t>
            </a:r>
          </a:p>
          <a:p>
            <a:endParaRPr lang="sv-SE" dirty="0">
              <a:solidFill>
                <a:schemeClr val="bg1"/>
              </a:solidFill>
            </a:endParaRPr>
          </a:p>
          <a:p>
            <a:r>
              <a:rPr lang="sv-SE" dirty="0">
                <a:solidFill>
                  <a:schemeClr val="bg1"/>
                </a:solidFill>
              </a:rPr>
              <a:t>Automatiserade processer för att </a:t>
            </a:r>
          </a:p>
          <a:p>
            <a:pPr lvl="1"/>
            <a:r>
              <a:rPr lang="sv-SE" dirty="0">
                <a:solidFill>
                  <a:schemeClr val="bg1"/>
                </a:solidFill>
              </a:rPr>
              <a:t>Publicera och uppdatera data på plattformen</a:t>
            </a:r>
          </a:p>
          <a:p>
            <a:pPr lvl="1"/>
            <a:r>
              <a:rPr lang="sv-SE" dirty="0">
                <a:solidFill>
                  <a:schemeClr val="bg1"/>
                </a:solidFill>
              </a:rPr>
              <a:t>Skörda metadata från vår metadata katalog</a:t>
            </a:r>
          </a:p>
        </p:txBody>
      </p:sp>
      <p:sp>
        <p:nvSpPr>
          <p:cNvPr id="4" name="Platshållare för bildnummer 3"/>
          <p:cNvSpPr>
            <a:spLocks noGrp="1"/>
          </p:cNvSpPr>
          <p:nvPr>
            <p:ph type="sldNum" sz="quarter" idx="5"/>
          </p:nvPr>
        </p:nvSpPr>
        <p:spPr/>
        <p:txBody>
          <a:bodyPr/>
          <a:lstStyle/>
          <a:p>
            <a:fld id="{F68B18E2-027B-4291-8476-4DC76A5F240E}" type="slidenum">
              <a:rPr lang="sv-SE" smtClean="0"/>
              <a:t>8</a:t>
            </a:fld>
            <a:endParaRPr lang="sv-SE"/>
          </a:p>
        </p:txBody>
      </p:sp>
    </p:spTree>
    <p:extLst>
      <p:ext uri="{BB962C8B-B14F-4D97-AF65-F5344CB8AC3E}">
        <p14:creationId xmlns:p14="http://schemas.microsoft.com/office/powerpoint/2010/main" val="209168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väldigt många lager som vi vill publicera</a:t>
            </a:r>
          </a:p>
          <a:p>
            <a:pPr lvl="1"/>
            <a:r>
              <a:rPr lang="sv-SE" dirty="0"/>
              <a:t>3D-byggnader</a:t>
            </a:r>
          </a:p>
          <a:p>
            <a:pPr lvl="1"/>
            <a:r>
              <a:rPr lang="sv-SE" dirty="0"/>
              <a:t>Flyg-/</a:t>
            </a:r>
            <a:r>
              <a:rPr lang="sv-SE" dirty="0" err="1"/>
              <a:t>ortofoton</a:t>
            </a:r>
            <a:endParaRPr lang="sv-SE" dirty="0"/>
          </a:p>
          <a:p>
            <a:pPr lvl="1"/>
            <a:endParaRPr lang="sv-SE" dirty="0"/>
          </a:p>
          <a:p>
            <a:r>
              <a:rPr lang="sv-SE" b="1" dirty="0"/>
              <a:t>Finns en del tekniskt utveckling kvar av plattformen</a:t>
            </a:r>
          </a:p>
          <a:p>
            <a:pPr lvl="1"/>
            <a:r>
              <a:rPr lang="sv-SE" dirty="0"/>
              <a:t>Exempelvis börja använda </a:t>
            </a:r>
            <a:r>
              <a:rPr lang="sv-SE" dirty="0" err="1"/>
              <a:t>metadataskördning</a:t>
            </a:r>
            <a:endParaRPr lang="sv-SE" dirty="0"/>
          </a:p>
          <a:p>
            <a:pPr lvl="1"/>
            <a:endParaRPr lang="sv-SE" dirty="0"/>
          </a:p>
          <a:p>
            <a:r>
              <a:rPr lang="sv-SE" b="1" dirty="0"/>
              <a:t>Processen för säkerhetsklassning behöver utvecklas, både för öppna data och för vår data generellt</a:t>
            </a:r>
          </a:p>
          <a:p>
            <a:r>
              <a:rPr lang="sv-SE" b="0" dirty="0"/>
              <a:t>Vi behöver </a:t>
            </a:r>
            <a:r>
              <a:rPr lang="sv-SE" b="0" dirty="0" err="1"/>
              <a:t>säkerhetsklassa</a:t>
            </a:r>
            <a:r>
              <a:rPr lang="sv-SE" b="0" dirty="0"/>
              <a:t> plattformen på nytt, utifrån dom behov som vi vill ställa på denna.</a:t>
            </a:r>
          </a:p>
          <a:p>
            <a:r>
              <a:rPr lang="sv-SE" b="0" dirty="0"/>
              <a:t>Vi ser också ett större behov av att </a:t>
            </a:r>
            <a:r>
              <a:rPr lang="sv-SE" b="0" dirty="0" err="1"/>
              <a:t>säkerhetsklassa</a:t>
            </a:r>
            <a:r>
              <a:rPr lang="sv-SE" b="0" dirty="0"/>
              <a:t> all vår data, inte bara utifrån Öppna data</a:t>
            </a:r>
          </a:p>
        </p:txBody>
      </p:sp>
      <p:sp>
        <p:nvSpPr>
          <p:cNvPr id="4" name="Platshållare för bildnummer 3"/>
          <p:cNvSpPr>
            <a:spLocks noGrp="1"/>
          </p:cNvSpPr>
          <p:nvPr>
            <p:ph type="sldNum" sz="quarter" idx="5"/>
          </p:nvPr>
        </p:nvSpPr>
        <p:spPr/>
        <p:txBody>
          <a:bodyPr/>
          <a:lstStyle/>
          <a:p>
            <a:fld id="{F68B18E2-027B-4291-8476-4DC76A5F240E}" type="slidenum">
              <a:rPr lang="sv-SE" smtClean="0"/>
              <a:t>10</a:t>
            </a:fld>
            <a:endParaRPr lang="sv-SE"/>
          </a:p>
        </p:txBody>
      </p:sp>
    </p:spTree>
    <p:extLst>
      <p:ext uri="{BB962C8B-B14F-4D97-AF65-F5344CB8AC3E}">
        <p14:creationId xmlns:p14="http://schemas.microsoft.com/office/powerpoint/2010/main" val="2992437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5C1A321E-192D-38E5-1C80-BC5FC156BC1D}"/>
              </a:ext>
            </a:extLst>
          </p:cNvPr>
          <p:cNvSpPr>
            <a:spLocks noGrp="1"/>
          </p:cNvSpPr>
          <p:nvPr>
            <p:ph type="pic" sz="quarter" idx="10"/>
          </p:nvPr>
        </p:nvSpPr>
        <p:spPr>
          <a:xfrm>
            <a:off x="0" y="0"/>
            <a:ext cx="6096000" cy="6858000"/>
          </a:xfrm>
          <a:prstGeom prst="rect">
            <a:avLst/>
          </a:prstGeom>
        </p:spPr>
        <p:txBody>
          <a:bodyPr/>
          <a:lstStyle/>
          <a:p>
            <a:endParaRPr lang="sv-SE"/>
          </a:p>
        </p:txBody>
      </p:sp>
      <p:sp>
        <p:nvSpPr>
          <p:cNvPr id="2" name="Rubrik 1">
            <a:extLst>
              <a:ext uri="{FF2B5EF4-FFF2-40B4-BE49-F238E27FC236}">
                <a16:creationId xmlns:a16="http://schemas.microsoft.com/office/drawing/2014/main" id="{C305BB11-5C56-14B2-5F2E-7A244D7D4900}"/>
              </a:ext>
            </a:extLst>
          </p:cNvPr>
          <p:cNvSpPr>
            <a:spLocks noGrp="1"/>
          </p:cNvSpPr>
          <p:nvPr>
            <p:ph type="title" hasCustomPrompt="1"/>
          </p:nvPr>
        </p:nvSpPr>
        <p:spPr>
          <a:xfrm>
            <a:off x="6528048" y="1196752"/>
            <a:ext cx="4608512" cy="2405683"/>
          </a:xfrm>
          <a:prstGeom prst="rect">
            <a:avLst/>
          </a:prstGeom>
        </p:spPr>
        <p:txBody>
          <a:bodyPr/>
          <a:lstStyle>
            <a:lvl1pPr>
              <a:lnSpc>
                <a:spcPts val="7200"/>
              </a:lnSpc>
              <a:defRPr sz="7200"/>
            </a:lvl1pPr>
          </a:lstStyle>
          <a:p>
            <a:r>
              <a:rPr lang="sv-SE"/>
              <a:t>Våga att</a:t>
            </a:r>
            <a:br>
              <a:rPr lang="sv-SE"/>
            </a:br>
            <a:r>
              <a:rPr lang="sv-SE"/>
              <a:t>köra rubrik</a:t>
            </a:r>
            <a:br>
              <a:rPr lang="sv-SE"/>
            </a:br>
            <a:r>
              <a:rPr lang="sv-SE"/>
              <a:t>utan stödord</a:t>
            </a:r>
          </a:p>
        </p:txBody>
      </p:sp>
    </p:spTree>
    <p:extLst>
      <p:ext uri="{BB962C8B-B14F-4D97-AF65-F5344CB8AC3E}">
        <p14:creationId xmlns:p14="http://schemas.microsoft.com/office/powerpoint/2010/main" val="4135788075"/>
      </p:ext>
    </p:extLst>
  </p:cSld>
  <p:clrMapOvr>
    <a:masterClrMapping/>
  </p:clrMapOvr>
  <p:extLst>
    <p:ext uri="{DCECCB84-F9BA-43D5-87BE-67443E8EF086}">
      <p15:sldGuideLst xmlns:p15="http://schemas.microsoft.com/office/powerpoint/2012/main">
        <p15:guide id="1" pos="211">
          <p15:clr>
            <a:srgbClr val="FBAE40"/>
          </p15:clr>
        </p15:guide>
        <p15:guide id="2" orient="horz" pos="4156">
          <p15:clr>
            <a:srgbClr val="FBAE40"/>
          </p15:clr>
        </p15:guide>
        <p15:guide id="3" pos="7514">
          <p15:clr>
            <a:srgbClr val="FBAE40"/>
          </p15:clr>
        </p15:guide>
        <p15:guide id="4" orient="horz" pos="1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B43A509-ABA2-5E4C-18D2-22CE5F9B5DB5}"/>
              </a:ext>
            </a:extLst>
          </p:cNvPr>
          <p:cNvSpPr>
            <a:spLocks noGrp="1"/>
          </p:cNvSpPr>
          <p:nvPr>
            <p:ph type="title" hasCustomPrompt="1"/>
          </p:nvPr>
        </p:nvSpPr>
        <p:spPr>
          <a:xfrm>
            <a:off x="119336" y="1844824"/>
            <a:ext cx="10515600" cy="1325563"/>
          </a:xfrm>
          <a:prstGeom prst="rect">
            <a:avLst/>
          </a:prstGeom>
        </p:spPr>
        <p:txBody>
          <a:bodyPr/>
          <a:lstStyle>
            <a:lvl1pPr>
              <a:lnSpc>
                <a:spcPts val="12000"/>
              </a:lnSpc>
              <a:defRPr sz="12000">
                <a:solidFill>
                  <a:schemeClr val="bg2"/>
                </a:solidFill>
              </a:defRPr>
            </a:lvl1pPr>
          </a:lstStyle>
          <a:p>
            <a:r>
              <a:rPr lang="sv-SE"/>
              <a:t>Eller kör en</a:t>
            </a:r>
            <a:br>
              <a:rPr lang="sv-SE"/>
            </a:br>
            <a:r>
              <a:rPr lang="sv-SE"/>
              <a:t>modig rubrik</a:t>
            </a:r>
          </a:p>
        </p:txBody>
      </p:sp>
    </p:spTree>
    <p:extLst>
      <p:ext uri="{BB962C8B-B14F-4D97-AF65-F5344CB8AC3E}">
        <p14:creationId xmlns:p14="http://schemas.microsoft.com/office/powerpoint/2010/main" val="1335243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D2C4"/>
        </a:solidFill>
        <a:effectLst/>
      </p:bgPr>
    </p:bg>
    <p:spTree>
      <p:nvGrpSpPr>
        <p:cNvPr id="1" name=""/>
        <p:cNvGrpSpPr/>
        <p:nvPr/>
      </p:nvGrpSpPr>
      <p:grpSpPr>
        <a:xfrm>
          <a:off x="0" y="0"/>
          <a:ext cx="0" cy="0"/>
          <a:chOff x="0" y="0"/>
          <a:chExt cx="0" cy="0"/>
        </a:xfrm>
      </p:grpSpPr>
      <p:pic>
        <p:nvPicPr>
          <p:cNvPr id="7" name="e19457f0-7884-4344-825b-9116774c08fc" descr="7064F2CD-8AB8-4CD6-8A88-877787CA510A"/>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26400" y="5920610"/>
            <a:ext cx="505106" cy="676742"/>
          </a:xfrm>
          <a:prstGeom prst="rect">
            <a:avLst/>
          </a:prstGeom>
          <a:noFill/>
          <a:ln w="9525">
            <a:noFill/>
            <a:miter lim="800000"/>
            <a:headEnd/>
            <a:tailEnd/>
          </a:ln>
        </p:spPr>
      </p:pic>
    </p:spTree>
    <p:extLst>
      <p:ext uri="{BB962C8B-B14F-4D97-AF65-F5344CB8AC3E}">
        <p14:creationId xmlns:p14="http://schemas.microsoft.com/office/powerpoint/2010/main" val="1485588174"/>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spcBef>
          <a:spcPct val="0"/>
        </a:spcBef>
        <a:buNone/>
        <a:defRPr sz="3600" b="1" kern="1200">
          <a:solidFill>
            <a:schemeClr val="tx1"/>
          </a:solidFill>
          <a:latin typeface="+mj-lt"/>
          <a:ea typeface="+mj-ea"/>
          <a:cs typeface="Arial" pitchFamily="34" charset="0"/>
        </a:defRPr>
      </a:lvl1pPr>
    </p:titleStyle>
    <p:bodyStyle>
      <a:lvl1pPr marL="342900" indent="-342900" algn="l" defTabSz="914400" rtl="0" eaLnBrk="1" latinLnBrk="0" hangingPunct="1">
        <a:spcBef>
          <a:spcPts val="3200"/>
        </a:spcBef>
        <a:buFont typeface="Wingdings 2" panose="05020102010507070707" pitchFamily="18" charset="2"/>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p15:clr>
            <a:srgbClr val="F26B43"/>
          </p15:clr>
        </p15:guide>
        <p15:guide id="2" pos="21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1886EB7C-8B3A-F747-976E-0CF5950EADFA}"/>
              </a:ext>
            </a:extLst>
          </p:cNvPr>
          <p:cNvSpPr txBox="1"/>
          <p:nvPr/>
        </p:nvSpPr>
        <p:spPr>
          <a:xfrm>
            <a:off x="263352" y="2563599"/>
            <a:ext cx="6696744" cy="1938992"/>
          </a:xfrm>
          <a:prstGeom prst="rect">
            <a:avLst/>
          </a:prstGeom>
          <a:noFill/>
        </p:spPr>
        <p:txBody>
          <a:bodyPr wrap="square" rtlCol="0">
            <a:spAutoFit/>
          </a:bodyPr>
          <a:lstStyle/>
          <a:p>
            <a:r>
              <a:rPr lang="sv-SE" sz="6000" dirty="0">
                <a:solidFill>
                  <a:schemeClr val="bg1"/>
                </a:solidFill>
              </a:rPr>
              <a:t>Malmö stads</a:t>
            </a:r>
            <a:endParaRPr lang="sv-SE" sz="6000" dirty="0">
              <a:solidFill>
                <a:schemeClr val="bg1"/>
              </a:solidFill>
              <a:latin typeface="+mj-lt"/>
            </a:endParaRPr>
          </a:p>
          <a:p>
            <a:r>
              <a:rPr lang="sv-SE" sz="6000" b="1" dirty="0">
                <a:solidFill>
                  <a:schemeClr val="bg1"/>
                </a:solidFill>
              </a:rPr>
              <a:t>öppna </a:t>
            </a:r>
            <a:r>
              <a:rPr lang="sv-SE" sz="6000" b="1" dirty="0" err="1">
                <a:solidFill>
                  <a:schemeClr val="bg1"/>
                </a:solidFill>
              </a:rPr>
              <a:t>geodata</a:t>
            </a:r>
            <a:r>
              <a:rPr lang="sv-SE" sz="6000" b="1" dirty="0">
                <a:solidFill>
                  <a:schemeClr val="bg1"/>
                </a:solidFill>
              </a:rPr>
              <a:t> </a:t>
            </a:r>
          </a:p>
        </p:txBody>
      </p:sp>
      <p:sp>
        <p:nvSpPr>
          <p:cNvPr id="8" name="textruta 7">
            <a:extLst>
              <a:ext uri="{FF2B5EF4-FFF2-40B4-BE49-F238E27FC236}">
                <a16:creationId xmlns:a16="http://schemas.microsoft.com/office/drawing/2014/main" id="{BF413CFA-BBCF-6EA1-7042-CAFD815C0717}"/>
              </a:ext>
            </a:extLst>
          </p:cNvPr>
          <p:cNvSpPr txBox="1"/>
          <p:nvPr/>
        </p:nvSpPr>
        <p:spPr>
          <a:xfrm>
            <a:off x="7662041" y="5171090"/>
            <a:ext cx="3618535" cy="1631216"/>
          </a:xfrm>
          <a:prstGeom prst="rect">
            <a:avLst/>
          </a:prstGeom>
          <a:noFill/>
        </p:spPr>
        <p:txBody>
          <a:bodyPr wrap="square" rtlCol="0">
            <a:spAutoFit/>
          </a:bodyPr>
          <a:lstStyle/>
          <a:p>
            <a:pPr algn="r"/>
            <a:r>
              <a:rPr lang="sv-SE" sz="2500" dirty="0">
                <a:solidFill>
                  <a:srgbClr val="000000"/>
                </a:solidFill>
                <a:latin typeface="Myriad Pro Light" panose="020B0403030403020204" pitchFamily="34" charset="0"/>
              </a:rPr>
              <a:t>Daniel Gardevärn</a:t>
            </a:r>
          </a:p>
          <a:p>
            <a:pPr algn="r"/>
            <a:r>
              <a:rPr lang="sv-SE" sz="2500" dirty="0">
                <a:solidFill>
                  <a:srgbClr val="000000"/>
                </a:solidFill>
                <a:latin typeface="Myriad Pro Light" panose="020B0403030403020204" pitchFamily="34" charset="0"/>
              </a:rPr>
              <a:t>Informationsförvaltare</a:t>
            </a:r>
            <a:br>
              <a:rPr lang="sv-SE" sz="2500" dirty="0">
                <a:solidFill>
                  <a:srgbClr val="000000"/>
                </a:solidFill>
                <a:latin typeface="Myriad Pro Light" panose="020B0403030403020204" pitchFamily="34" charset="0"/>
              </a:rPr>
            </a:br>
            <a:r>
              <a:rPr lang="sv-SE" sz="2500" b="1" dirty="0">
                <a:solidFill>
                  <a:srgbClr val="000000"/>
                </a:solidFill>
                <a:latin typeface="+mj-lt"/>
              </a:rPr>
              <a:t>Geodataenheten, Stadsbyggnadskontoret</a:t>
            </a:r>
          </a:p>
        </p:txBody>
      </p:sp>
    </p:spTree>
    <p:extLst>
      <p:ext uri="{BB962C8B-B14F-4D97-AF65-F5344CB8AC3E}">
        <p14:creationId xmlns:p14="http://schemas.microsoft.com/office/powerpoint/2010/main" val="295221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byggnad, utomhus, stad&#10;&#10;Automatiskt genererad beskrivning">
            <a:extLst>
              <a:ext uri="{FF2B5EF4-FFF2-40B4-BE49-F238E27FC236}">
                <a16:creationId xmlns:a16="http://schemas.microsoft.com/office/drawing/2014/main" id="{55DEB135-1083-B9FB-D65C-8C67E6BE1D3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0378" r="20378"/>
          <a:stretch>
            <a:fillRect/>
          </a:stretch>
        </p:blipFill>
        <p:spPr/>
      </p:pic>
      <p:sp>
        <p:nvSpPr>
          <p:cNvPr id="10" name="Text Placeholder 2">
            <a:extLst>
              <a:ext uri="{FF2B5EF4-FFF2-40B4-BE49-F238E27FC236}">
                <a16:creationId xmlns:a16="http://schemas.microsoft.com/office/drawing/2014/main" id="{3598CCE4-9487-3E80-AB7B-66E81B0ECEFD}"/>
              </a:ext>
            </a:extLst>
          </p:cNvPr>
          <p:cNvSpPr>
            <a:spLocks noGrp="1"/>
          </p:cNvSpPr>
          <p:nvPr>
            <p:ph type="body" sz="quarter" idx="4294967295"/>
          </p:nvPr>
        </p:nvSpPr>
        <p:spPr>
          <a:xfrm>
            <a:off x="6451600" y="1484313"/>
            <a:ext cx="5740400" cy="2657475"/>
          </a:xfrm>
          <a:prstGeom prst="rect">
            <a:avLst/>
          </a:prstGeom>
        </p:spPr>
        <p:txBody>
          <a:bodyPr/>
          <a:lstStyle/>
          <a:p>
            <a:pPr marL="0" indent="0">
              <a:lnSpc>
                <a:spcPts val="7200"/>
              </a:lnSpc>
              <a:buNone/>
            </a:pPr>
            <a:r>
              <a:rPr lang="sv-SE" sz="7000" dirty="0"/>
              <a:t>Framtiden</a:t>
            </a:r>
            <a:endParaRPr lang="en-US" sz="7000" b="1" dirty="0">
              <a:latin typeface="+mj-lt"/>
            </a:endParaRPr>
          </a:p>
        </p:txBody>
      </p:sp>
      <p:pic>
        <p:nvPicPr>
          <p:cNvPr id="12" name="Bildobjekt 11" descr="En bild som visar text, enhet, meter, mätare&#10;&#10;Automatiskt genererad beskrivning">
            <a:extLst>
              <a:ext uri="{FF2B5EF4-FFF2-40B4-BE49-F238E27FC236}">
                <a16:creationId xmlns:a16="http://schemas.microsoft.com/office/drawing/2014/main" id="{DE6BA3BB-4DB9-A123-9450-BF47ED70F77C}"/>
              </a:ext>
            </a:extLst>
          </p:cNvPr>
          <p:cNvPicPr>
            <a:picLocks noChangeAspect="1"/>
          </p:cNvPicPr>
          <p:nvPr/>
        </p:nvPicPr>
        <p:blipFill rotWithShape="1">
          <a:blip r:embed="rId4">
            <a:extLst>
              <a:ext uri="{28A0092B-C50C-407E-A947-70E740481C1C}">
                <a14:useLocalDpi xmlns:a14="http://schemas.microsoft.com/office/drawing/2010/main" val="0"/>
              </a:ext>
            </a:extLst>
          </a:blip>
          <a:srcRect l="-1718" t="-28199" r="-3117" b="51727"/>
          <a:stretch/>
        </p:blipFill>
        <p:spPr>
          <a:xfrm rot="18789952">
            <a:off x="9442844" y="4399361"/>
            <a:ext cx="2533474" cy="1753443"/>
          </a:xfrm>
          <a:prstGeom prst="rect">
            <a:avLst/>
          </a:prstGeom>
        </p:spPr>
      </p:pic>
    </p:spTree>
    <p:extLst>
      <p:ext uri="{BB962C8B-B14F-4D97-AF65-F5344CB8AC3E}">
        <p14:creationId xmlns:p14="http://schemas.microsoft.com/office/powerpoint/2010/main" val="345978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686F0D1-B1BE-0948-4467-E2A3B476449F}"/>
              </a:ext>
            </a:extLst>
          </p:cNvPr>
          <p:cNvSpPr txBox="1"/>
          <p:nvPr/>
        </p:nvSpPr>
        <p:spPr>
          <a:xfrm>
            <a:off x="291993" y="2819254"/>
            <a:ext cx="6696744" cy="1220847"/>
          </a:xfrm>
          <a:prstGeom prst="rect">
            <a:avLst/>
          </a:prstGeom>
          <a:noFill/>
        </p:spPr>
        <p:txBody>
          <a:bodyPr wrap="square" rtlCol="0">
            <a:spAutoFit/>
          </a:bodyPr>
          <a:lstStyle/>
          <a:p>
            <a:pPr>
              <a:lnSpc>
                <a:spcPts val="4400"/>
              </a:lnSpc>
            </a:pPr>
            <a:r>
              <a:rPr lang="sv-SE" sz="4400" dirty="0">
                <a:latin typeface="Myriad Pro Light" panose="020B0403030403020204" pitchFamily="34" charset="0"/>
              </a:rPr>
              <a:t>Tack!</a:t>
            </a:r>
            <a:br>
              <a:rPr lang="sv-SE" sz="4400" dirty="0"/>
            </a:br>
            <a:r>
              <a:rPr lang="sv-SE" sz="4400" b="1" dirty="0"/>
              <a:t>Några f</a:t>
            </a:r>
            <a:r>
              <a:rPr lang="sv-SE" sz="4400" b="1" dirty="0">
                <a:latin typeface="+mj-lt"/>
              </a:rPr>
              <a:t>rågor?</a:t>
            </a:r>
          </a:p>
        </p:txBody>
      </p:sp>
      <p:sp>
        <p:nvSpPr>
          <p:cNvPr id="2" name="textruta 1">
            <a:extLst>
              <a:ext uri="{FF2B5EF4-FFF2-40B4-BE49-F238E27FC236}">
                <a16:creationId xmlns:a16="http://schemas.microsoft.com/office/drawing/2014/main" id="{03EEF7E1-5794-961D-31A6-4B3B8752FE90}"/>
              </a:ext>
            </a:extLst>
          </p:cNvPr>
          <p:cNvSpPr txBox="1"/>
          <p:nvPr/>
        </p:nvSpPr>
        <p:spPr>
          <a:xfrm>
            <a:off x="291993" y="5893530"/>
            <a:ext cx="7296476" cy="830997"/>
          </a:xfrm>
          <a:prstGeom prst="rect">
            <a:avLst/>
          </a:prstGeom>
          <a:noFill/>
        </p:spPr>
        <p:txBody>
          <a:bodyPr wrap="square" rtlCol="0">
            <a:spAutoFit/>
          </a:bodyPr>
          <a:lstStyle/>
          <a:p>
            <a:r>
              <a:rPr lang="sv-SE" sz="2400" dirty="0">
                <a:latin typeface="Myriad Pro Light" panose="020B0403030403020204" pitchFamily="34" charset="0"/>
              </a:rPr>
              <a:t>Daniel Gardevärn</a:t>
            </a:r>
          </a:p>
          <a:p>
            <a:r>
              <a:rPr lang="sv-SE" sz="2400" b="1" dirty="0">
                <a:latin typeface="Myriad Pro Light" panose="020B0403030403020204" pitchFamily="34" charset="0"/>
              </a:rPr>
              <a:t>Daniel.gardevarn@malmo.se</a:t>
            </a:r>
            <a:endParaRPr lang="sv-SE" sz="2400" b="1" dirty="0">
              <a:latin typeface="+mj-lt"/>
            </a:endParaRPr>
          </a:p>
        </p:txBody>
      </p:sp>
    </p:spTree>
    <p:extLst>
      <p:ext uri="{BB962C8B-B14F-4D97-AF65-F5344CB8AC3E}">
        <p14:creationId xmlns:p14="http://schemas.microsoft.com/office/powerpoint/2010/main" val="228143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D2C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C5B9DF2-802A-73D5-AE5E-80BA6C01BA22}"/>
              </a:ext>
            </a:extLst>
          </p:cNvPr>
          <p:cNvSpPr/>
          <p:nvPr/>
        </p:nvSpPr>
        <p:spPr>
          <a:xfrm>
            <a:off x="-96688" y="-171400"/>
            <a:ext cx="6192688" cy="712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972FBFFC-F0D4-BEF2-C65B-295D26898E80}"/>
              </a:ext>
            </a:extLst>
          </p:cNvPr>
          <p:cNvSpPr txBox="1"/>
          <p:nvPr/>
        </p:nvSpPr>
        <p:spPr>
          <a:xfrm>
            <a:off x="6456040" y="902519"/>
            <a:ext cx="4824536" cy="4893647"/>
          </a:xfrm>
          <a:prstGeom prst="rect">
            <a:avLst/>
          </a:prstGeom>
          <a:noFill/>
        </p:spPr>
        <p:txBody>
          <a:bodyPr wrap="square" rtlCol="0">
            <a:spAutoFit/>
          </a:bodyPr>
          <a:lstStyle/>
          <a:p>
            <a:pPr marL="285750" indent="-285750">
              <a:buFont typeface="Arial" panose="020B0604020202020204" pitchFamily="34" charset="0"/>
              <a:buChar char="•"/>
            </a:pPr>
            <a:r>
              <a:rPr lang="sv-SE" sz="2400" dirty="0">
                <a:solidFill>
                  <a:schemeClr val="bg1"/>
                </a:solidFill>
              </a:rPr>
              <a:t>Varför vill vi göra detta?</a:t>
            </a:r>
          </a:p>
          <a:p>
            <a:endParaRPr lang="sv-SE" sz="2400" dirty="0">
              <a:solidFill>
                <a:schemeClr val="bg1"/>
              </a:solidFill>
            </a:endParaRPr>
          </a:p>
          <a:p>
            <a:pPr marL="285750" indent="-285750">
              <a:buFont typeface="Arial" panose="020B0604020202020204" pitchFamily="34" charset="0"/>
              <a:buChar char="•"/>
            </a:pPr>
            <a:r>
              <a:rPr lang="sv-SE" sz="2400" dirty="0">
                <a:solidFill>
                  <a:schemeClr val="bg1"/>
                </a:solidFill>
              </a:rPr>
              <a:t>Stadsbyggnadskontorets väg till öppna </a:t>
            </a:r>
            <a:r>
              <a:rPr lang="sv-SE" sz="2400" dirty="0" err="1">
                <a:solidFill>
                  <a:schemeClr val="bg1"/>
                </a:solidFill>
              </a:rPr>
              <a:t>geodata</a:t>
            </a:r>
            <a:endParaRPr lang="sv-SE" sz="2400" dirty="0">
              <a:solidFill>
                <a:schemeClr val="bg1"/>
              </a:solidFill>
            </a:endParaRPr>
          </a:p>
          <a:p>
            <a:pPr marL="285750" indent="-285750">
              <a:buFont typeface="Arial" panose="020B0604020202020204" pitchFamily="34" charset="0"/>
              <a:buChar char="•"/>
            </a:pPr>
            <a:endParaRPr lang="sv-SE" sz="2400" dirty="0">
              <a:solidFill>
                <a:schemeClr val="bg1"/>
              </a:solidFill>
            </a:endParaRPr>
          </a:p>
          <a:p>
            <a:pPr marL="285750" indent="-285750">
              <a:buFont typeface="Arial" panose="020B0604020202020204" pitchFamily="34" charset="0"/>
              <a:buChar char="•"/>
            </a:pPr>
            <a:r>
              <a:rPr lang="sv-SE" sz="2400" dirty="0">
                <a:solidFill>
                  <a:schemeClr val="bg1"/>
                </a:solidFill>
              </a:rPr>
              <a:t>Våra utmaningar med bl.a. </a:t>
            </a:r>
          </a:p>
          <a:p>
            <a:pPr marL="742950" lvl="1" indent="-285750">
              <a:buFont typeface="Arial" panose="020B0604020202020204" pitchFamily="34" charset="0"/>
              <a:buChar char="•"/>
            </a:pPr>
            <a:r>
              <a:rPr lang="sv-SE" sz="2400" dirty="0">
                <a:solidFill>
                  <a:schemeClr val="bg1"/>
                </a:solidFill>
              </a:rPr>
              <a:t>Finansiering</a:t>
            </a:r>
          </a:p>
          <a:p>
            <a:pPr marL="742950" lvl="1" indent="-285750">
              <a:buFont typeface="Arial" panose="020B0604020202020204" pitchFamily="34" charset="0"/>
              <a:buChar char="•"/>
            </a:pPr>
            <a:r>
              <a:rPr lang="sv-SE" sz="2400" dirty="0">
                <a:solidFill>
                  <a:schemeClr val="bg1"/>
                </a:solidFill>
              </a:rPr>
              <a:t>Samordning</a:t>
            </a:r>
          </a:p>
          <a:p>
            <a:pPr marL="742950" lvl="1" indent="-285750">
              <a:buFont typeface="Arial" panose="020B0604020202020204" pitchFamily="34" charset="0"/>
              <a:buChar char="•"/>
            </a:pPr>
            <a:r>
              <a:rPr lang="sv-SE" sz="2400" dirty="0">
                <a:solidFill>
                  <a:schemeClr val="bg1"/>
                </a:solidFill>
              </a:rPr>
              <a:t>Säkerhetsklassning </a:t>
            </a:r>
          </a:p>
          <a:p>
            <a:pPr marL="742950" lvl="1" indent="-285750">
              <a:buFont typeface="Arial" panose="020B0604020202020204" pitchFamily="34" charset="0"/>
              <a:buChar char="•"/>
            </a:pPr>
            <a:r>
              <a:rPr lang="sv-SE" sz="2400" dirty="0">
                <a:solidFill>
                  <a:schemeClr val="bg1"/>
                </a:solidFill>
              </a:rPr>
              <a:t>Teknisk utveckling och metadata</a:t>
            </a:r>
          </a:p>
          <a:p>
            <a:pPr marL="742950" lvl="1" indent="-285750">
              <a:buFont typeface="Arial" panose="020B0604020202020204" pitchFamily="34" charset="0"/>
              <a:buChar char="•"/>
            </a:pPr>
            <a:endParaRPr lang="sv-SE" sz="2400" dirty="0">
              <a:solidFill>
                <a:schemeClr val="bg1"/>
              </a:solidFill>
            </a:endParaRPr>
          </a:p>
          <a:p>
            <a:pPr marL="285750" indent="-285750">
              <a:buFont typeface="Arial" panose="020B0604020202020204" pitchFamily="34" charset="0"/>
              <a:buChar char="•"/>
            </a:pPr>
            <a:r>
              <a:rPr lang="sv-SE" sz="2400" dirty="0">
                <a:solidFill>
                  <a:schemeClr val="bg1"/>
                </a:solidFill>
              </a:rPr>
              <a:t>Planer på framtiden</a:t>
            </a:r>
          </a:p>
        </p:txBody>
      </p:sp>
      <p:sp>
        <p:nvSpPr>
          <p:cNvPr id="6" name="Text Placeholder 2">
            <a:extLst>
              <a:ext uri="{FF2B5EF4-FFF2-40B4-BE49-F238E27FC236}">
                <a16:creationId xmlns:a16="http://schemas.microsoft.com/office/drawing/2014/main" id="{C0343890-FA3A-0FD4-780D-89471557C027}"/>
              </a:ext>
            </a:extLst>
          </p:cNvPr>
          <p:cNvSpPr txBox="1">
            <a:spLocks/>
          </p:cNvSpPr>
          <p:nvPr/>
        </p:nvSpPr>
        <p:spPr>
          <a:xfrm>
            <a:off x="244315" y="1988839"/>
            <a:ext cx="7702785" cy="4086645"/>
          </a:xfrm>
          <a:prstGeom prst="rect">
            <a:avLst/>
          </a:prstGeom>
        </p:spPr>
        <p:txBody>
          <a:bodyPr/>
          <a:lstStyle>
            <a:lvl1pPr marL="342900" indent="-342900" algn="l" defTabSz="914400" rtl="0" eaLnBrk="1" latinLnBrk="0" hangingPunct="1">
              <a:spcBef>
                <a:spcPts val="3200"/>
              </a:spcBef>
              <a:buFont typeface="Wingdings 2" panose="05020102010507070707" pitchFamily="18" charset="2"/>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7200"/>
              </a:lnSpc>
              <a:buFont typeface="Wingdings 2" panose="05020102010507070707" pitchFamily="18" charset="2"/>
              <a:buNone/>
            </a:pPr>
            <a:r>
              <a:rPr lang="sv-SE" sz="8000" dirty="0">
                <a:solidFill>
                  <a:schemeClr val="bg1"/>
                </a:solidFill>
              </a:rPr>
              <a:t>Vad ska jag prata om?</a:t>
            </a:r>
            <a:endParaRPr lang="en-US" sz="8000" b="1" dirty="0">
              <a:solidFill>
                <a:schemeClr val="bg1"/>
              </a:solidFill>
              <a:latin typeface="+mj-lt"/>
            </a:endParaRPr>
          </a:p>
        </p:txBody>
      </p:sp>
      <p:sp>
        <p:nvSpPr>
          <p:cNvPr id="7" name="textruta 6">
            <a:extLst>
              <a:ext uri="{FF2B5EF4-FFF2-40B4-BE49-F238E27FC236}">
                <a16:creationId xmlns:a16="http://schemas.microsoft.com/office/drawing/2014/main" id="{2B9736B5-1534-0F37-85DD-53E9C2B11AE9}"/>
              </a:ext>
            </a:extLst>
          </p:cNvPr>
          <p:cNvSpPr txBox="1"/>
          <p:nvPr/>
        </p:nvSpPr>
        <p:spPr>
          <a:xfrm>
            <a:off x="5992134" y="2379032"/>
            <a:ext cx="5288442" cy="432811"/>
          </a:xfrm>
          <a:prstGeom prst="rect">
            <a:avLst/>
          </a:prstGeom>
          <a:noFill/>
        </p:spPr>
        <p:txBody>
          <a:bodyPr wrap="square" rtlCol="0">
            <a:spAutoFit/>
          </a:bodyPr>
          <a:lstStyle/>
          <a:p>
            <a:pPr marR="0" lvl="0" algn="l" defTabSz="914400" rtl="0" eaLnBrk="1" fontAlgn="auto" latinLnBrk="0" hangingPunct="1">
              <a:lnSpc>
                <a:spcPts val="3000"/>
              </a:lnSpc>
              <a:spcBef>
                <a:spcPts val="0"/>
              </a:spcBef>
              <a:spcAft>
                <a:spcPts val="0"/>
              </a:spcAft>
              <a:buClrTx/>
              <a:buSzTx/>
              <a:tabLst/>
              <a:defRPr/>
            </a:pPr>
            <a:endParaRPr kumimoji="0" lang="sv-SE" sz="1600" i="0" u="none" strike="noStrike" kern="1200" cap="none" spc="0" normalizeH="0" baseline="0" noProof="0">
              <a:ln>
                <a:noFill/>
              </a:ln>
              <a:solidFill>
                <a:srgbClr val="000000"/>
              </a:solidFill>
              <a:effectLst/>
              <a:uLnTx/>
              <a:uFillTx/>
              <a:ea typeface="+mn-ea"/>
              <a:cs typeface="+mn-cs"/>
            </a:endParaRPr>
          </a:p>
        </p:txBody>
      </p:sp>
      <p:pic>
        <p:nvPicPr>
          <p:cNvPr id="3" name="Bildobjekt 2" descr="En bild som visar text, enhet, meter, mätare&#10;&#10;Automatiskt genererad beskrivning">
            <a:extLst>
              <a:ext uri="{FF2B5EF4-FFF2-40B4-BE49-F238E27FC236}">
                <a16:creationId xmlns:a16="http://schemas.microsoft.com/office/drawing/2014/main" id="{9FD3D465-FEAD-2115-A1ED-49826710E0BA}"/>
              </a:ext>
            </a:extLst>
          </p:cNvPr>
          <p:cNvPicPr>
            <a:picLocks noChangeAspect="1"/>
          </p:cNvPicPr>
          <p:nvPr/>
        </p:nvPicPr>
        <p:blipFill rotWithShape="1">
          <a:blip r:embed="rId2">
            <a:extLst>
              <a:ext uri="{28A0092B-C50C-407E-A947-70E740481C1C}">
                <a14:useLocalDpi xmlns:a14="http://schemas.microsoft.com/office/drawing/2010/main" val="0"/>
              </a:ext>
            </a:extLst>
          </a:blip>
          <a:srcRect l="-1718" t="-28199" r="-3117" b="51727"/>
          <a:stretch/>
        </p:blipFill>
        <p:spPr>
          <a:xfrm rot="18789952">
            <a:off x="9442844" y="4399361"/>
            <a:ext cx="2533474" cy="1753443"/>
          </a:xfrm>
          <a:prstGeom prst="rect">
            <a:avLst/>
          </a:prstGeom>
        </p:spPr>
      </p:pic>
    </p:spTree>
    <p:extLst>
      <p:ext uri="{BB962C8B-B14F-4D97-AF65-F5344CB8AC3E}">
        <p14:creationId xmlns:p14="http://schemas.microsoft.com/office/powerpoint/2010/main" val="699867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172BFAA5-5241-8C63-ED78-E6C6BBFA7E0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370" r="20370"/>
          <a:stretch/>
        </p:blipFill>
        <p:spPr>
          <a:prstGeom prst="rect">
            <a:avLst/>
          </a:prstGeom>
          <a:noFill/>
        </p:spPr>
      </p:pic>
      <p:sp>
        <p:nvSpPr>
          <p:cNvPr id="10" name="Text Placeholder 2">
            <a:extLst>
              <a:ext uri="{FF2B5EF4-FFF2-40B4-BE49-F238E27FC236}">
                <a16:creationId xmlns:a16="http://schemas.microsoft.com/office/drawing/2014/main" id="{3598CCE4-9487-3E80-AB7B-66E81B0ECEFD}"/>
              </a:ext>
            </a:extLst>
          </p:cNvPr>
          <p:cNvSpPr>
            <a:spLocks noGrp="1"/>
          </p:cNvSpPr>
          <p:nvPr>
            <p:ph type="body" sz="quarter" idx="4294967295"/>
          </p:nvPr>
        </p:nvSpPr>
        <p:spPr>
          <a:xfrm>
            <a:off x="6451600" y="1484313"/>
            <a:ext cx="5740400" cy="2657475"/>
          </a:xfrm>
          <a:prstGeom prst="rect">
            <a:avLst/>
          </a:prstGeom>
        </p:spPr>
        <p:txBody>
          <a:bodyPr/>
          <a:lstStyle/>
          <a:p>
            <a:pPr marL="0" indent="0">
              <a:lnSpc>
                <a:spcPts val="7200"/>
              </a:lnSpc>
              <a:buNone/>
            </a:pPr>
            <a:r>
              <a:rPr lang="sv-SE" sz="7000" dirty="0"/>
              <a:t>Varför öppna data?</a:t>
            </a:r>
            <a:endParaRPr lang="en-US" sz="7000" b="1" dirty="0">
              <a:latin typeface="+mj-lt"/>
            </a:endParaRPr>
          </a:p>
        </p:txBody>
      </p:sp>
    </p:spTree>
    <p:extLst>
      <p:ext uri="{BB962C8B-B14F-4D97-AF65-F5344CB8AC3E}">
        <p14:creationId xmlns:p14="http://schemas.microsoft.com/office/powerpoint/2010/main" val="1285138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D2C4"/>
        </a:solidFill>
        <a:effectLst/>
      </p:bgPr>
    </p:bg>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172BFAA5-5241-8C63-ED78-E6C6BBFA7E01}"/>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0388" r="20388"/>
          <a:stretch/>
        </p:blipFill>
        <p:spPr>
          <a:prstGeom prst="rect">
            <a:avLst/>
          </a:prstGeom>
          <a:noFill/>
        </p:spPr>
      </p:pic>
      <p:sp>
        <p:nvSpPr>
          <p:cNvPr id="10" name="Text Placeholder 2">
            <a:extLst>
              <a:ext uri="{FF2B5EF4-FFF2-40B4-BE49-F238E27FC236}">
                <a16:creationId xmlns:a16="http://schemas.microsoft.com/office/drawing/2014/main" id="{3598CCE4-9487-3E80-AB7B-66E81B0ECEFD}"/>
              </a:ext>
            </a:extLst>
          </p:cNvPr>
          <p:cNvSpPr>
            <a:spLocks noGrp="1"/>
          </p:cNvSpPr>
          <p:nvPr>
            <p:ph type="body" sz="quarter" idx="4294967295"/>
          </p:nvPr>
        </p:nvSpPr>
        <p:spPr>
          <a:xfrm>
            <a:off x="6356350" y="692150"/>
            <a:ext cx="5835650" cy="2663825"/>
          </a:xfrm>
          <a:prstGeom prst="rect">
            <a:avLst/>
          </a:prstGeom>
        </p:spPr>
        <p:txBody>
          <a:bodyPr/>
          <a:lstStyle/>
          <a:p>
            <a:pPr marL="0" indent="0">
              <a:lnSpc>
                <a:spcPts val="7200"/>
              </a:lnSpc>
              <a:buNone/>
            </a:pPr>
            <a:r>
              <a:rPr lang="sv-SE" sz="7000" dirty="0">
                <a:solidFill>
                  <a:schemeClr val="bg1"/>
                </a:solidFill>
              </a:rPr>
              <a:t>Det började för ett tag sedan</a:t>
            </a:r>
            <a:endParaRPr lang="en-US" sz="7000" b="1" dirty="0">
              <a:solidFill>
                <a:schemeClr val="accent6"/>
              </a:solidFill>
              <a:latin typeface="+mj-lt"/>
            </a:endParaRPr>
          </a:p>
        </p:txBody>
      </p:sp>
      <p:sp>
        <p:nvSpPr>
          <p:cNvPr id="6" name="textruta 5">
            <a:extLst>
              <a:ext uri="{FF2B5EF4-FFF2-40B4-BE49-F238E27FC236}">
                <a16:creationId xmlns:a16="http://schemas.microsoft.com/office/drawing/2014/main" id="{16B2E468-51B4-179F-563D-04C99F2F3024}"/>
              </a:ext>
            </a:extLst>
          </p:cNvPr>
          <p:cNvSpPr txBox="1"/>
          <p:nvPr/>
        </p:nvSpPr>
        <p:spPr>
          <a:xfrm>
            <a:off x="6356350" y="3613974"/>
            <a:ext cx="5281691" cy="1938992"/>
          </a:xfrm>
          <a:prstGeom prst="rect">
            <a:avLst/>
          </a:prstGeom>
          <a:noFill/>
        </p:spPr>
        <p:txBody>
          <a:bodyPr wrap="square" rtlCol="0">
            <a:spAutoFit/>
          </a:bodyPr>
          <a:lstStyle/>
          <a:p>
            <a:pPr marL="342900" indent="-342900">
              <a:buFont typeface="Arial" panose="020B0604020202020204" pitchFamily="34" charset="0"/>
              <a:buChar char="•"/>
            </a:pPr>
            <a:r>
              <a:rPr lang="sv-SE" sz="2400" dirty="0">
                <a:solidFill>
                  <a:srgbClr val="000000"/>
                </a:solidFill>
              </a:rPr>
              <a:t>Idén och behoven har funnits länge</a:t>
            </a:r>
          </a:p>
          <a:p>
            <a:pPr marL="342900" indent="-342900">
              <a:buFont typeface="Arial" panose="020B0604020202020204" pitchFamily="34" charset="0"/>
              <a:buChar char="•"/>
            </a:pPr>
            <a:endParaRPr lang="sv-SE" sz="2400" dirty="0">
              <a:solidFill>
                <a:srgbClr val="000000"/>
              </a:solidFill>
            </a:endParaRPr>
          </a:p>
          <a:p>
            <a:pPr marL="342900" indent="-342900">
              <a:buFont typeface="Arial" panose="020B0604020202020204" pitchFamily="34" charset="0"/>
              <a:buChar char="•"/>
            </a:pPr>
            <a:r>
              <a:rPr lang="sv-SE" sz="2400" dirty="0">
                <a:solidFill>
                  <a:srgbClr val="000000"/>
                </a:solidFill>
              </a:rPr>
              <a:t>Krav från omvärlden</a:t>
            </a:r>
          </a:p>
          <a:p>
            <a:pPr marL="342900" indent="-342900">
              <a:buFont typeface="Arial" panose="020B0604020202020204" pitchFamily="34" charset="0"/>
              <a:buChar char="•"/>
            </a:pPr>
            <a:endParaRPr lang="sv-SE" sz="2400" dirty="0">
              <a:solidFill>
                <a:srgbClr val="000000"/>
              </a:solidFill>
            </a:endParaRPr>
          </a:p>
          <a:p>
            <a:pPr marL="342900" indent="-342900">
              <a:buFont typeface="Arial" panose="020B0604020202020204" pitchFamily="34" charset="0"/>
              <a:buChar char="•"/>
            </a:pPr>
            <a:r>
              <a:rPr lang="sv-SE" sz="2400" dirty="0" err="1">
                <a:solidFill>
                  <a:srgbClr val="000000"/>
                </a:solidFill>
              </a:rPr>
              <a:t>Initativ</a:t>
            </a:r>
            <a:r>
              <a:rPr lang="sv-SE" sz="2400" dirty="0">
                <a:solidFill>
                  <a:srgbClr val="000000"/>
                </a:solidFill>
              </a:rPr>
              <a:t> i Sverige och i Europa </a:t>
            </a:r>
          </a:p>
        </p:txBody>
      </p:sp>
    </p:spTree>
    <p:extLst>
      <p:ext uri="{BB962C8B-B14F-4D97-AF65-F5344CB8AC3E}">
        <p14:creationId xmlns:p14="http://schemas.microsoft.com/office/powerpoint/2010/main" val="123676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C5B9DF2-802A-73D5-AE5E-80BA6C01BA22}"/>
              </a:ext>
            </a:extLst>
          </p:cNvPr>
          <p:cNvSpPr/>
          <p:nvPr/>
        </p:nvSpPr>
        <p:spPr>
          <a:xfrm>
            <a:off x="-96688" y="-171400"/>
            <a:ext cx="6192688" cy="712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972FBFFC-F0D4-BEF2-C65B-295D26898E80}"/>
              </a:ext>
            </a:extLst>
          </p:cNvPr>
          <p:cNvSpPr txBox="1"/>
          <p:nvPr/>
        </p:nvSpPr>
        <p:spPr>
          <a:xfrm>
            <a:off x="6456040" y="902519"/>
            <a:ext cx="4824536" cy="3908762"/>
          </a:xfrm>
          <a:prstGeom prst="rect">
            <a:avLst/>
          </a:prstGeom>
          <a:noFill/>
        </p:spPr>
        <p:txBody>
          <a:bodyPr wrap="square" rtlCol="0">
            <a:spAutoFit/>
          </a:bodyPr>
          <a:lstStyle/>
          <a:p>
            <a:pPr marL="457200" indent="-457200">
              <a:buFont typeface="Arial" panose="020B0604020202020204" pitchFamily="34" charset="0"/>
              <a:buChar char="•"/>
            </a:pPr>
            <a:r>
              <a:rPr lang="sv-SE" sz="3200" dirty="0"/>
              <a:t>Första stora frågan</a:t>
            </a:r>
          </a:p>
          <a:p>
            <a:pPr marL="457200" indent="-457200">
              <a:buFont typeface="Arial" panose="020B0604020202020204" pitchFamily="34" charset="0"/>
              <a:buChar char="•"/>
            </a:pPr>
            <a:endParaRPr lang="sv-SE" sz="3200" dirty="0"/>
          </a:p>
          <a:p>
            <a:pPr marL="457200" indent="-457200">
              <a:buFont typeface="Arial" panose="020B0604020202020204" pitchFamily="34" charset="0"/>
              <a:buChar char="•"/>
            </a:pPr>
            <a:r>
              <a:rPr lang="sv-SE" sz="3200" dirty="0"/>
              <a:t>Som för många andra är </a:t>
            </a:r>
            <a:r>
              <a:rPr lang="sv-SE" sz="3200" dirty="0" err="1"/>
              <a:t>geodata</a:t>
            </a:r>
            <a:r>
              <a:rPr lang="sv-SE" sz="3200" dirty="0"/>
              <a:t> en inkomstkälla</a:t>
            </a:r>
          </a:p>
          <a:p>
            <a:pPr marL="457200" indent="-457200">
              <a:buFont typeface="Arial" panose="020B0604020202020204" pitchFamily="34" charset="0"/>
              <a:buChar char="•"/>
            </a:pPr>
            <a:endParaRPr lang="sv-SE" sz="3200" dirty="0"/>
          </a:p>
          <a:p>
            <a:pPr marL="457200" indent="-457200">
              <a:buFont typeface="Arial" panose="020B0604020202020204" pitchFamily="34" charset="0"/>
              <a:buChar char="•"/>
            </a:pPr>
            <a:r>
              <a:rPr lang="sv-SE" sz="3200" dirty="0"/>
              <a:t>Kommunbidrag för avgifts fri </a:t>
            </a:r>
            <a:r>
              <a:rPr lang="sv-SE" sz="3200" dirty="0" err="1"/>
              <a:t>geodata</a:t>
            </a:r>
            <a:endParaRPr lang="sv-SE" sz="3200" dirty="0"/>
          </a:p>
          <a:p>
            <a:pPr marL="285750" indent="-285750">
              <a:buFont typeface="Arial" panose="020B0604020202020204" pitchFamily="34" charset="0"/>
              <a:buChar char="•"/>
            </a:pPr>
            <a:endParaRPr lang="sv-SE" sz="2400" dirty="0">
              <a:solidFill>
                <a:schemeClr val="bg1"/>
              </a:solidFill>
            </a:endParaRPr>
          </a:p>
        </p:txBody>
      </p:sp>
      <p:sp>
        <p:nvSpPr>
          <p:cNvPr id="6" name="Text Placeholder 2">
            <a:extLst>
              <a:ext uri="{FF2B5EF4-FFF2-40B4-BE49-F238E27FC236}">
                <a16:creationId xmlns:a16="http://schemas.microsoft.com/office/drawing/2014/main" id="{C0343890-FA3A-0FD4-780D-89471557C027}"/>
              </a:ext>
            </a:extLst>
          </p:cNvPr>
          <p:cNvSpPr txBox="1">
            <a:spLocks/>
          </p:cNvSpPr>
          <p:nvPr/>
        </p:nvSpPr>
        <p:spPr>
          <a:xfrm>
            <a:off x="244315" y="1988839"/>
            <a:ext cx="7702785" cy="4086645"/>
          </a:xfrm>
          <a:prstGeom prst="rect">
            <a:avLst/>
          </a:prstGeom>
        </p:spPr>
        <p:txBody>
          <a:bodyPr/>
          <a:lstStyle>
            <a:lvl1pPr marL="342900" indent="-342900" algn="l" defTabSz="914400" rtl="0" eaLnBrk="1" latinLnBrk="0" hangingPunct="1">
              <a:spcBef>
                <a:spcPts val="3200"/>
              </a:spcBef>
              <a:buFont typeface="Wingdings 2" panose="05020102010507070707" pitchFamily="18" charset="2"/>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7200"/>
              </a:lnSpc>
              <a:buFont typeface="Wingdings 2" panose="05020102010507070707" pitchFamily="18" charset="2"/>
              <a:buNone/>
            </a:pPr>
            <a:r>
              <a:rPr lang="sv-SE" sz="6000" dirty="0">
                <a:solidFill>
                  <a:schemeClr val="bg1"/>
                </a:solidFill>
              </a:rPr>
              <a:t>Finansiering</a:t>
            </a:r>
            <a:r>
              <a:rPr lang="sv-SE" sz="9600" dirty="0">
                <a:solidFill>
                  <a:schemeClr val="bg1"/>
                </a:solidFill>
              </a:rPr>
              <a:t>	</a:t>
            </a:r>
            <a:endParaRPr lang="en-US" sz="7200" b="1" dirty="0">
              <a:solidFill>
                <a:schemeClr val="bg1"/>
              </a:solidFill>
              <a:latin typeface="+mj-lt"/>
            </a:endParaRPr>
          </a:p>
        </p:txBody>
      </p:sp>
      <p:sp>
        <p:nvSpPr>
          <p:cNvPr id="7" name="textruta 6">
            <a:extLst>
              <a:ext uri="{FF2B5EF4-FFF2-40B4-BE49-F238E27FC236}">
                <a16:creationId xmlns:a16="http://schemas.microsoft.com/office/drawing/2014/main" id="{2B9736B5-1534-0F37-85DD-53E9C2B11AE9}"/>
              </a:ext>
            </a:extLst>
          </p:cNvPr>
          <p:cNvSpPr txBox="1"/>
          <p:nvPr/>
        </p:nvSpPr>
        <p:spPr>
          <a:xfrm>
            <a:off x="5992134" y="2379032"/>
            <a:ext cx="5288442" cy="432811"/>
          </a:xfrm>
          <a:prstGeom prst="rect">
            <a:avLst/>
          </a:prstGeom>
          <a:noFill/>
        </p:spPr>
        <p:txBody>
          <a:bodyPr wrap="square" rtlCol="0">
            <a:spAutoFit/>
          </a:bodyPr>
          <a:lstStyle/>
          <a:p>
            <a:pPr marR="0" lvl="0" algn="l" defTabSz="914400" rtl="0" eaLnBrk="1" fontAlgn="auto" latinLnBrk="0" hangingPunct="1">
              <a:lnSpc>
                <a:spcPts val="3000"/>
              </a:lnSpc>
              <a:spcBef>
                <a:spcPts val="0"/>
              </a:spcBef>
              <a:spcAft>
                <a:spcPts val="0"/>
              </a:spcAft>
              <a:buClrTx/>
              <a:buSzTx/>
              <a:tabLst/>
              <a:defRPr/>
            </a:pPr>
            <a:endParaRPr kumimoji="0" lang="sv-SE" sz="1600" i="0" u="none" strike="noStrike" kern="1200" cap="none" spc="0" normalizeH="0" baseline="0" noProof="0">
              <a:ln>
                <a:noFill/>
              </a:ln>
              <a:solidFill>
                <a:srgbClr val="000000"/>
              </a:solidFill>
              <a:effectLst/>
              <a:uLnTx/>
              <a:uFillTx/>
              <a:ea typeface="+mn-ea"/>
              <a:cs typeface="+mn-cs"/>
            </a:endParaRPr>
          </a:p>
        </p:txBody>
      </p:sp>
      <p:pic>
        <p:nvPicPr>
          <p:cNvPr id="3" name="Bildobjekt 2" descr="En bild som visar text, enhet, meter, mätare&#10;&#10;Automatiskt genererad beskrivning">
            <a:extLst>
              <a:ext uri="{FF2B5EF4-FFF2-40B4-BE49-F238E27FC236}">
                <a16:creationId xmlns:a16="http://schemas.microsoft.com/office/drawing/2014/main" id="{9FD3D465-FEAD-2115-A1ED-49826710E0BA}"/>
              </a:ext>
            </a:extLst>
          </p:cNvPr>
          <p:cNvPicPr>
            <a:picLocks noChangeAspect="1"/>
          </p:cNvPicPr>
          <p:nvPr/>
        </p:nvPicPr>
        <p:blipFill rotWithShape="1">
          <a:blip r:embed="rId3">
            <a:extLst>
              <a:ext uri="{28A0092B-C50C-407E-A947-70E740481C1C}">
                <a14:useLocalDpi xmlns:a14="http://schemas.microsoft.com/office/drawing/2010/main" val="0"/>
              </a:ext>
            </a:extLst>
          </a:blip>
          <a:srcRect l="-1718" t="-28199" r="-3117" b="51727"/>
          <a:stretch/>
        </p:blipFill>
        <p:spPr>
          <a:xfrm rot="18789952">
            <a:off x="9442844" y="4399361"/>
            <a:ext cx="2533474" cy="1753443"/>
          </a:xfrm>
          <a:prstGeom prst="rect">
            <a:avLst/>
          </a:prstGeom>
        </p:spPr>
      </p:pic>
    </p:spTree>
    <p:extLst>
      <p:ext uri="{BB962C8B-B14F-4D97-AF65-F5344CB8AC3E}">
        <p14:creationId xmlns:p14="http://schemas.microsoft.com/office/powerpoint/2010/main" val="322590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172BFAA5-5241-8C63-ED78-E6C6BBFA7E01}"/>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0388" r="20388"/>
          <a:stretch/>
        </p:blipFill>
        <p:spPr>
          <a:prstGeom prst="rect">
            <a:avLst/>
          </a:prstGeom>
          <a:noFill/>
        </p:spPr>
      </p:pic>
      <p:sp>
        <p:nvSpPr>
          <p:cNvPr id="10" name="Text Placeholder 2">
            <a:extLst>
              <a:ext uri="{FF2B5EF4-FFF2-40B4-BE49-F238E27FC236}">
                <a16:creationId xmlns:a16="http://schemas.microsoft.com/office/drawing/2014/main" id="{3598CCE4-9487-3E80-AB7B-66E81B0ECEFD}"/>
              </a:ext>
            </a:extLst>
          </p:cNvPr>
          <p:cNvSpPr>
            <a:spLocks noGrp="1"/>
          </p:cNvSpPr>
          <p:nvPr>
            <p:ph type="body" sz="quarter" idx="4294967295"/>
          </p:nvPr>
        </p:nvSpPr>
        <p:spPr>
          <a:xfrm>
            <a:off x="6356350" y="692150"/>
            <a:ext cx="5835650" cy="2663825"/>
          </a:xfrm>
          <a:prstGeom prst="rect">
            <a:avLst/>
          </a:prstGeom>
        </p:spPr>
        <p:txBody>
          <a:bodyPr/>
          <a:lstStyle/>
          <a:p>
            <a:pPr marL="0" indent="0">
              <a:lnSpc>
                <a:spcPts val="7200"/>
              </a:lnSpc>
              <a:buNone/>
            </a:pPr>
            <a:r>
              <a:rPr lang="sv-SE" sz="5000" dirty="0"/>
              <a:t>Samordning</a:t>
            </a:r>
            <a:endParaRPr lang="en-US" sz="5000" b="1" dirty="0">
              <a:latin typeface="+mj-lt"/>
            </a:endParaRPr>
          </a:p>
        </p:txBody>
      </p:sp>
      <p:sp>
        <p:nvSpPr>
          <p:cNvPr id="6" name="textruta 5">
            <a:extLst>
              <a:ext uri="{FF2B5EF4-FFF2-40B4-BE49-F238E27FC236}">
                <a16:creationId xmlns:a16="http://schemas.microsoft.com/office/drawing/2014/main" id="{16B2E468-51B4-179F-563D-04C99F2F3024}"/>
              </a:ext>
            </a:extLst>
          </p:cNvPr>
          <p:cNvSpPr txBox="1"/>
          <p:nvPr/>
        </p:nvSpPr>
        <p:spPr>
          <a:xfrm>
            <a:off x="6294804" y="2321505"/>
            <a:ext cx="5281691" cy="3046988"/>
          </a:xfrm>
          <a:prstGeom prst="rect">
            <a:avLst/>
          </a:prstGeom>
          <a:noFill/>
        </p:spPr>
        <p:txBody>
          <a:bodyPr wrap="square" rtlCol="0">
            <a:spAutoFit/>
          </a:bodyPr>
          <a:lstStyle/>
          <a:p>
            <a:pPr marL="285750" indent="-285750">
              <a:buFont typeface="Arial" panose="020B0604020202020204" pitchFamily="34" charset="0"/>
              <a:buChar char="•"/>
            </a:pPr>
            <a:r>
              <a:rPr lang="sv-SE" sz="2400" dirty="0"/>
              <a:t>Fyra tekniska förvaltningar med egna Geodataenheter</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Medborgaren ska inte behöva bry sig om var informationen kommer ifrån</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Gemensam plattform och gemensamma rutiner</a:t>
            </a:r>
          </a:p>
        </p:txBody>
      </p:sp>
      <p:pic>
        <p:nvPicPr>
          <p:cNvPr id="2" name="Bildobjekt 1" descr="En bild som visar text, enhet, meter, mätare&#10;&#10;Automatiskt genererad beskrivning">
            <a:extLst>
              <a:ext uri="{FF2B5EF4-FFF2-40B4-BE49-F238E27FC236}">
                <a16:creationId xmlns:a16="http://schemas.microsoft.com/office/drawing/2014/main" id="{A74FD908-F734-A47E-5FDC-E6CA846B0E03}"/>
              </a:ext>
            </a:extLst>
          </p:cNvPr>
          <p:cNvPicPr>
            <a:picLocks noChangeAspect="1"/>
          </p:cNvPicPr>
          <p:nvPr/>
        </p:nvPicPr>
        <p:blipFill rotWithShape="1">
          <a:blip r:embed="rId4">
            <a:extLst>
              <a:ext uri="{28A0092B-C50C-407E-A947-70E740481C1C}">
                <a14:useLocalDpi xmlns:a14="http://schemas.microsoft.com/office/drawing/2010/main" val="0"/>
              </a:ext>
            </a:extLst>
          </a:blip>
          <a:srcRect l="-1718" t="-28199" r="-3117" b="51727"/>
          <a:stretch/>
        </p:blipFill>
        <p:spPr>
          <a:xfrm rot="18789952">
            <a:off x="9442844" y="4399361"/>
            <a:ext cx="2533474" cy="1753443"/>
          </a:xfrm>
          <a:prstGeom prst="rect">
            <a:avLst/>
          </a:prstGeom>
        </p:spPr>
      </p:pic>
    </p:spTree>
    <p:extLst>
      <p:ext uri="{BB962C8B-B14F-4D97-AF65-F5344CB8AC3E}">
        <p14:creationId xmlns:p14="http://schemas.microsoft.com/office/powerpoint/2010/main" val="314594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C5B9DF2-802A-73D5-AE5E-80BA6C01BA22}"/>
              </a:ext>
            </a:extLst>
          </p:cNvPr>
          <p:cNvSpPr/>
          <p:nvPr/>
        </p:nvSpPr>
        <p:spPr>
          <a:xfrm>
            <a:off x="-96688" y="-171400"/>
            <a:ext cx="6192688" cy="712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972FBFFC-F0D4-BEF2-C65B-295D26898E80}"/>
              </a:ext>
            </a:extLst>
          </p:cNvPr>
          <p:cNvSpPr txBox="1"/>
          <p:nvPr/>
        </p:nvSpPr>
        <p:spPr>
          <a:xfrm>
            <a:off x="6437003" y="2784073"/>
            <a:ext cx="4824536" cy="1477328"/>
          </a:xfrm>
          <a:prstGeom prst="rect">
            <a:avLst/>
          </a:prstGeom>
          <a:noFill/>
        </p:spPr>
        <p:txBody>
          <a:bodyPr wrap="square" rtlCol="0">
            <a:spAutoFit/>
          </a:bodyPr>
          <a:lstStyle/>
          <a:p>
            <a:r>
              <a:rPr lang="sv-SE" sz="2400" dirty="0">
                <a:solidFill>
                  <a:schemeClr val="bg1"/>
                </a:solidFill>
              </a:rPr>
              <a:t>Under processens gång fick vi krav på säkerhetsklassning av data</a:t>
            </a:r>
          </a:p>
          <a:p>
            <a:pPr marL="285750" indent="-285750">
              <a:buFont typeface="Arial" panose="020B0604020202020204" pitchFamily="34" charset="0"/>
              <a:buChar char="•"/>
            </a:pPr>
            <a:endParaRPr lang="sv-SE" dirty="0">
              <a:solidFill>
                <a:schemeClr val="bg1"/>
              </a:solidFill>
            </a:endParaRPr>
          </a:p>
          <a:p>
            <a:pPr marL="285750" indent="-285750">
              <a:buFont typeface="Arial" panose="020B0604020202020204" pitchFamily="34" charset="0"/>
              <a:buChar char="•"/>
            </a:pPr>
            <a:endParaRPr lang="sv-SE" sz="2400" dirty="0">
              <a:solidFill>
                <a:schemeClr val="bg1"/>
              </a:solidFill>
            </a:endParaRPr>
          </a:p>
        </p:txBody>
      </p:sp>
      <p:sp>
        <p:nvSpPr>
          <p:cNvPr id="6" name="Text Placeholder 2">
            <a:extLst>
              <a:ext uri="{FF2B5EF4-FFF2-40B4-BE49-F238E27FC236}">
                <a16:creationId xmlns:a16="http://schemas.microsoft.com/office/drawing/2014/main" id="{C0343890-FA3A-0FD4-780D-89471557C027}"/>
              </a:ext>
            </a:extLst>
          </p:cNvPr>
          <p:cNvSpPr txBox="1">
            <a:spLocks/>
          </p:cNvSpPr>
          <p:nvPr/>
        </p:nvSpPr>
        <p:spPr>
          <a:xfrm>
            <a:off x="244315" y="1988839"/>
            <a:ext cx="7702785" cy="4086645"/>
          </a:xfrm>
          <a:prstGeom prst="rect">
            <a:avLst/>
          </a:prstGeom>
        </p:spPr>
        <p:txBody>
          <a:bodyPr/>
          <a:lstStyle>
            <a:lvl1pPr marL="342900" indent="-342900" algn="l" defTabSz="914400" rtl="0" eaLnBrk="1" latinLnBrk="0" hangingPunct="1">
              <a:spcBef>
                <a:spcPts val="3200"/>
              </a:spcBef>
              <a:buFont typeface="Wingdings 2" panose="05020102010507070707" pitchFamily="18" charset="2"/>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7200"/>
              </a:lnSpc>
              <a:buFont typeface="Wingdings 2" panose="05020102010507070707" pitchFamily="18" charset="2"/>
              <a:buNone/>
            </a:pPr>
            <a:r>
              <a:rPr lang="sv-SE" sz="4800" dirty="0">
                <a:solidFill>
                  <a:schemeClr val="bg1"/>
                </a:solidFill>
              </a:rPr>
              <a:t>Säkerhetsklassning</a:t>
            </a:r>
            <a:endParaRPr lang="en-US" sz="4800" b="1" dirty="0">
              <a:solidFill>
                <a:schemeClr val="bg1"/>
              </a:solidFill>
              <a:latin typeface="+mj-lt"/>
            </a:endParaRPr>
          </a:p>
        </p:txBody>
      </p:sp>
    </p:spTree>
    <p:extLst>
      <p:ext uri="{BB962C8B-B14F-4D97-AF65-F5344CB8AC3E}">
        <p14:creationId xmlns:p14="http://schemas.microsoft.com/office/powerpoint/2010/main" val="285400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C5B9DF2-802A-73D5-AE5E-80BA6C01BA22}"/>
              </a:ext>
            </a:extLst>
          </p:cNvPr>
          <p:cNvSpPr/>
          <p:nvPr/>
        </p:nvSpPr>
        <p:spPr>
          <a:xfrm>
            <a:off x="-96688" y="-171400"/>
            <a:ext cx="6192688" cy="712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972FBFFC-F0D4-BEF2-C65B-295D26898E80}"/>
              </a:ext>
            </a:extLst>
          </p:cNvPr>
          <p:cNvSpPr txBox="1"/>
          <p:nvPr/>
        </p:nvSpPr>
        <p:spPr>
          <a:xfrm>
            <a:off x="6437003" y="1766794"/>
            <a:ext cx="4824536" cy="2677656"/>
          </a:xfrm>
          <a:prstGeom prst="rect">
            <a:avLst/>
          </a:prstGeom>
          <a:noFill/>
        </p:spPr>
        <p:txBody>
          <a:bodyPr wrap="square" rtlCol="0">
            <a:spAutoFit/>
          </a:bodyPr>
          <a:lstStyle/>
          <a:p>
            <a:pPr marL="342900" indent="-342900">
              <a:buFont typeface="Arial" panose="020B0604020202020204" pitchFamily="34" charset="0"/>
              <a:buChar char="•"/>
            </a:pPr>
            <a:r>
              <a:rPr lang="sv-SE" sz="2400" dirty="0"/>
              <a:t>Den stadsgemensamma plattformen</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Utveckling för att fungera så optimalt som möjligt</a:t>
            </a:r>
          </a:p>
          <a:p>
            <a:pPr marL="342900" indent="-34290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Automatiserade processer</a:t>
            </a:r>
          </a:p>
        </p:txBody>
      </p:sp>
      <p:sp>
        <p:nvSpPr>
          <p:cNvPr id="6" name="Text Placeholder 2">
            <a:extLst>
              <a:ext uri="{FF2B5EF4-FFF2-40B4-BE49-F238E27FC236}">
                <a16:creationId xmlns:a16="http://schemas.microsoft.com/office/drawing/2014/main" id="{C0343890-FA3A-0FD4-780D-89471557C027}"/>
              </a:ext>
            </a:extLst>
          </p:cNvPr>
          <p:cNvSpPr txBox="1">
            <a:spLocks/>
          </p:cNvSpPr>
          <p:nvPr/>
        </p:nvSpPr>
        <p:spPr>
          <a:xfrm>
            <a:off x="244315" y="1988839"/>
            <a:ext cx="7702785" cy="4086645"/>
          </a:xfrm>
          <a:prstGeom prst="rect">
            <a:avLst/>
          </a:prstGeom>
        </p:spPr>
        <p:txBody>
          <a:bodyPr/>
          <a:lstStyle>
            <a:lvl1pPr marL="342900" indent="-342900" algn="l" defTabSz="914400" rtl="0" eaLnBrk="1" latinLnBrk="0" hangingPunct="1">
              <a:spcBef>
                <a:spcPts val="3200"/>
              </a:spcBef>
              <a:buFont typeface="Wingdings 2" panose="05020102010507070707" pitchFamily="18" charset="2"/>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7200"/>
              </a:lnSpc>
              <a:buFont typeface="Wingdings 2" panose="05020102010507070707" pitchFamily="18" charset="2"/>
              <a:buNone/>
            </a:pPr>
            <a:r>
              <a:rPr lang="sv-SE" sz="4800" dirty="0">
                <a:solidFill>
                  <a:schemeClr val="bg1"/>
                </a:solidFill>
              </a:rPr>
              <a:t>Teknisk utveckling</a:t>
            </a:r>
            <a:endParaRPr lang="en-US" sz="4800" b="1" dirty="0">
              <a:solidFill>
                <a:schemeClr val="bg1"/>
              </a:solidFill>
              <a:latin typeface="+mj-lt"/>
            </a:endParaRPr>
          </a:p>
        </p:txBody>
      </p:sp>
      <p:pic>
        <p:nvPicPr>
          <p:cNvPr id="3" name="Bildobjekt 2" descr="En bild som visar text, enhet, meter, mätare&#10;&#10;Automatiskt genererad beskrivning">
            <a:extLst>
              <a:ext uri="{FF2B5EF4-FFF2-40B4-BE49-F238E27FC236}">
                <a16:creationId xmlns:a16="http://schemas.microsoft.com/office/drawing/2014/main" id="{9FD3D465-FEAD-2115-A1ED-49826710E0BA}"/>
              </a:ext>
            </a:extLst>
          </p:cNvPr>
          <p:cNvPicPr>
            <a:picLocks noChangeAspect="1"/>
          </p:cNvPicPr>
          <p:nvPr/>
        </p:nvPicPr>
        <p:blipFill rotWithShape="1">
          <a:blip r:embed="rId3">
            <a:extLst>
              <a:ext uri="{28A0092B-C50C-407E-A947-70E740481C1C}">
                <a14:useLocalDpi xmlns:a14="http://schemas.microsoft.com/office/drawing/2010/main" val="0"/>
              </a:ext>
            </a:extLst>
          </a:blip>
          <a:srcRect l="-1718" t="-28199" r="-3117" b="51727"/>
          <a:stretch/>
        </p:blipFill>
        <p:spPr>
          <a:xfrm rot="18789952">
            <a:off x="9442844" y="4399361"/>
            <a:ext cx="2533474" cy="1753443"/>
          </a:xfrm>
          <a:prstGeom prst="rect">
            <a:avLst/>
          </a:prstGeom>
        </p:spPr>
      </p:pic>
    </p:spTree>
    <p:extLst>
      <p:ext uri="{BB962C8B-B14F-4D97-AF65-F5344CB8AC3E}">
        <p14:creationId xmlns:p14="http://schemas.microsoft.com/office/powerpoint/2010/main" val="4219082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582558-4DAB-7A64-2638-2C3377F53B43}"/>
              </a:ext>
            </a:extLst>
          </p:cNvPr>
          <p:cNvSpPr>
            <a:spLocks noGrp="1"/>
          </p:cNvSpPr>
          <p:nvPr>
            <p:ph type="title"/>
          </p:nvPr>
        </p:nvSpPr>
        <p:spPr/>
        <p:txBody>
          <a:bodyPr/>
          <a:lstStyle/>
          <a:p>
            <a:r>
              <a:rPr lang="sv-SE" dirty="0">
                <a:solidFill>
                  <a:schemeClr val="bg1"/>
                </a:solidFill>
              </a:rPr>
              <a:t>Hur blev det då?</a:t>
            </a:r>
            <a:br>
              <a:rPr lang="sv-SE" dirty="0"/>
            </a:br>
            <a:r>
              <a:rPr lang="sv-SE" sz="5000" b="0" dirty="0">
                <a:solidFill>
                  <a:schemeClr val="bg1"/>
                </a:solidFill>
              </a:rPr>
              <a:t>malmo.dataplatform.se</a:t>
            </a:r>
          </a:p>
        </p:txBody>
      </p:sp>
    </p:spTree>
    <p:extLst>
      <p:ext uri="{BB962C8B-B14F-4D97-AF65-F5344CB8AC3E}">
        <p14:creationId xmlns:p14="http://schemas.microsoft.com/office/powerpoint/2010/main" val="3727683883"/>
      </p:ext>
    </p:extLst>
  </p:cSld>
  <p:clrMapOvr>
    <a:masterClrMapping/>
  </p:clrMapOvr>
</p:sld>
</file>

<file path=ppt/theme/theme1.xml><?xml version="1.0" encoding="utf-8"?>
<a:theme xmlns:a="http://schemas.openxmlformats.org/drawingml/2006/main" name="Black">
  <a:themeElements>
    <a:clrScheme name="SKB_Rosa">
      <a:dk1>
        <a:srgbClr val="D6D2C4"/>
      </a:dk1>
      <a:lt1>
        <a:srgbClr val="154734"/>
      </a:lt1>
      <a:dk2>
        <a:srgbClr val="E9C4C7"/>
      </a:dk2>
      <a:lt2>
        <a:srgbClr val="63513D"/>
      </a:lt2>
      <a:accent1>
        <a:srgbClr val="732E4A"/>
      </a:accent1>
      <a:accent2>
        <a:srgbClr val="72246C"/>
      </a:accent2>
      <a:accent3>
        <a:srgbClr val="9ABEAA"/>
      </a:accent3>
      <a:accent4>
        <a:srgbClr val="EADA24"/>
      </a:accent4>
      <a:accent5>
        <a:srgbClr val="960051"/>
      </a:accent5>
      <a:accent6>
        <a:srgbClr val="44499C"/>
      </a:accent6>
      <a:hlink>
        <a:srgbClr val="000000"/>
      </a:hlink>
      <a:folHlink>
        <a:srgbClr val="FFFFFF"/>
      </a:folHlink>
    </a:clrScheme>
    <a:fontScheme name="SKB_Beig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ön" id="{BB20498E-27E9-44E8-B12D-C4ADBE34CAEC}" vid="{66525AC8-5EC6-415E-BE7E-60BE5A234D6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cf41e5-3a19-4307-b7f1-42be22b27e17">
      <Terms xmlns="http://schemas.microsoft.com/office/infopath/2007/PartnerControls"/>
    </lcf76f155ced4ddcb4097134ff3c332f>
    <TaxCatchAll xmlns="fc95e55b-3c4f-4982-9967-811292180e92">
      <Value>6</Value>
      <Value>101</Value>
      <Value>176</Value>
    </TaxCatchAll>
    <SharedWithUsers xmlns="fc95e55b-3c4f-4982-9967-811292180e92">
      <UserInfo>
        <DisplayName>John Flygare</DisplayName>
        <AccountId>239</AccountId>
        <AccountType/>
      </UserInfo>
    </SharedWithUsers>
    <Kvartalsrapporter xmlns="b1cf41e5-3a19-4307-b7f1-42be22b27e17" xsi:nil="true"/>
    <kominDocumentOwnerSiteColumn xmlns="fc95e55b-3c4f-4982-9967-811292180e92">
      <UserInfo>
        <DisplayName>Lotta Hansson</DisplayName>
        <AccountId>220</AccountId>
        <AccountType/>
      </UserInfo>
    </kominDocumentOwnerSiteColumn>
    <kominDocumentGroup xmlns="b1cf41e5-3a19-4307-b7f1-42be22b27e17" xsi:nil="true"/>
    <aa1bbcf21c5c4e78a8de9c110ee2f45d xmlns="b1cf41e5-3a19-4307-b7f1-42be22b27e17">
      <Terms xmlns="http://schemas.microsoft.com/office/infopath/2007/PartnerControls">
        <TermInfo xmlns="http://schemas.microsoft.com/office/infopath/2007/PartnerControls">
          <TermName xmlns="http://schemas.microsoft.com/office/infopath/2007/PartnerControls">Blankett, formulär, mall</TermName>
          <TermId xmlns="http://schemas.microsoft.com/office/infopath/2007/PartnerControls">be24a109-08fd-4a23-a7ad-88926c0fa489</TermId>
        </TermInfo>
      </Terms>
    </aa1bbcf21c5c4e78a8de9c110ee2f45d>
    <Mellanrubrik xmlns="b1cf41e5-3a19-4307-b7f1-42be22b27e17" xsi:nil="true"/>
    <eb43847cbeff4dc2848bba6a9afc85f4 xmlns="b1cf41e5-3a19-4307-b7f1-42be22b27e17">
      <Terms xmlns="http://schemas.microsoft.com/office/infopath/2007/PartnerControls">
        <TermInfo xmlns="http://schemas.microsoft.com/office/infopath/2007/PartnerControls">
          <TermName xmlns="http://schemas.microsoft.com/office/infopath/2007/PartnerControls">008 Stadsbyggnadskontoret</TermName>
          <TermId xmlns="http://schemas.microsoft.com/office/infopath/2007/PartnerControls">9dc4ef33-9da5-4d3d-a62b-23942314a24a</TermId>
        </TermInfo>
      </Terms>
    </eb43847cbeff4dc2848bba6a9afc85f4>
    <bf9332f42f214a6c8262770cf1f30c1c xmlns="b1cf41e5-3a19-4307-b7f1-42be22b27e17">
      <Terms xmlns="http://schemas.microsoft.com/office/infopath/2007/PartnerControls">
        <TermInfo xmlns="http://schemas.microsoft.com/office/infopath/2007/PartnerControls">
          <TermName xmlns="http://schemas.microsoft.com/office/infopath/2007/PartnerControls">Presentationsmaterial</TermName>
          <TermId xmlns="http://schemas.microsoft.com/office/infopath/2007/PartnerControls">fc33b6da-4d50-4065-9604-e9c26502fc75</TermId>
        </TermInfo>
      </Terms>
    </bf9332f42f214a6c8262770cf1f30c1c>
    <kominDocumentOwner xmlns="b1cf41e5-3a19-4307-b7f1-42be22b27e17">
      <UserInfo>
        <DisplayName/>
        <AccountId xsi:nil="true"/>
        <AccountType/>
      </UserInfo>
    </kominDocument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4CF188CDC10C445BA5D5FFE2DA10D94" ma:contentTypeVersion="45" ma:contentTypeDescription="Skapa ett nytt dokument." ma:contentTypeScope="" ma:versionID="c8e20bd2ba5f7d8e78d19c42151b4824">
  <xsd:schema xmlns:xsd="http://www.w3.org/2001/XMLSchema" xmlns:xs="http://www.w3.org/2001/XMLSchema" xmlns:p="http://schemas.microsoft.com/office/2006/metadata/properties" xmlns:ns2="b1cf41e5-3a19-4307-b7f1-42be22b27e17" xmlns:ns3="fc95e55b-3c4f-4982-9967-811292180e92" targetNamespace="http://schemas.microsoft.com/office/2006/metadata/properties" ma:root="true" ma:fieldsID="c2ed3a7aee1f707824e64e4bfd742e61" ns2:_="" ns3:_="">
    <xsd:import namespace="b1cf41e5-3a19-4307-b7f1-42be22b27e17"/>
    <xsd:import namespace="fc95e55b-3c4f-4982-9967-811292180e92"/>
    <xsd:element name="properties">
      <xsd:complexType>
        <xsd:sequence>
          <xsd:element name="documentManagement">
            <xsd:complexType>
              <xsd:all>
                <xsd:element ref="ns2:kominDocumentOwner" minOccurs="0"/>
                <xsd:element ref="ns2:kominDocumentGroup" minOccurs="0"/>
                <xsd:element ref="ns2:eb43847cbeff4dc2848bba6a9afc85f4" minOccurs="0"/>
                <xsd:element ref="ns3:TaxCatchAll"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bf9332f42f214a6c8262770cf1f30c1c" minOccurs="0"/>
                <xsd:element ref="ns2:aa1bbcf21c5c4e78a8de9c110ee2f45d" minOccurs="0"/>
                <xsd:element ref="ns2:MediaServiceLocation" minOccurs="0"/>
                <xsd:element ref="ns2:Kvartalsrapporter" minOccurs="0"/>
                <xsd:element ref="ns2:Mellanrubrik" minOccurs="0"/>
                <xsd:element ref="ns2:MediaLengthInSeconds" minOccurs="0"/>
                <xsd:element ref="ns3:kominDocumentOwnerSiteColumn"/>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f41e5-3a19-4307-b7f1-42be22b27e17" elementFormDefault="qualified">
    <xsd:import namespace="http://schemas.microsoft.com/office/2006/documentManagement/types"/>
    <xsd:import namespace="http://schemas.microsoft.com/office/infopath/2007/PartnerControls"/>
    <xsd:element name="kominDocumentOwner" ma:index="4" nillable="true" ma:displayName="KontaktpersonGamla" ma:format="Dropdown" ma:hidden="true" ma:list="UserInfo" ma:SharePointGroup="0" ma:internalName="kominDocum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ominDocumentGroup" ma:index="6" nillable="true" ma:displayName="Filtrera (vid behov)" ma:description="Gruppering möjlig att filtrera på via förfinare. Använd endast vid behov. Fritext." ma:format="Dropdown" ma:internalName="kominDocumentGroup">
      <xsd:simpleType>
        <xsd:restriction base="dms:Text">
          <xsd:maxLength value="255"/>
        </xsd:restriction>
      </xsd:simpleType>
    </xsd:element>
    <xsd:element name="eb43847cbeff4dc2848bba6a9afc85f4" ma:index="8" ma:taxonomy="true" ma:internalName="eb43847cbeff4dc2848bba6a9afc85f4" ma:taxonomyFieldName="F_x00f6_rvaltning" ma:displayName="Förvaltning" ma:readOnly="false" ma:default="" ma:fieldId="{eb43847c-beff-4dc2-848b-ba6a9afc85f4}" ma:taxonomyMulti="true" ma:sspId="67398cc9-bfd9-473e-9d9e-cff1db769f5f" ma:termSetId="18999851-730c-46eb-8894-8f5f8a6d4e87" ma:anchorId="00000000-0000-0000-0000-000000000000" ma:open="fals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bf9332f42f214a6c8262770cf1f30c1c" ma:index="22" ma:taxonomy="true" ma:internalName="bf9332f42f214a6c8262770cf1f30c1c" ma:taxonomyFieldName="kominDocumentSubject" ma:displayName="Sidans tagg (ämnesområde)" ma:readOnly="false" ma:default="" ma:fieldId="{bf9332f4-2f21-4a6c-8262-770cf1f30c1c}" ma:taxonomyMulti="true" ma:sspId="67398cc9-bfd9-473e-9d9e-cff1db769f5f" ma:termSetId="ad208354-2cee-45bc-90d5-233d8209ef24" ma:anchorId="00000000-0000-0000-0000-000000000000" ma:open="false" ma:isKeyword="false">
      <xsd:complexType>
        <xsd:sequence>
          <xsd:element ref="pc:Terms" minOccurs="0" maxOccurs="1"/>
        </xsd:sequence>
      </xsd:complexType>
    </xsd:element>
    <xsd:element name="aa1bbcf21c5c4e78a8de9c110ee2f45d" ma:index="25" ma:taxonomy="true" ma:internalName="aa1bbcf21c5c4e78a8de9c110ee2f45d" ma:taxonomyFieldName="kominInformationType" ma:displayName="Informationstyp" ma:readOnly="false" ma:default="" ma:fieldId="{aa1bbcf2-1c5c-4e78-a8de-9c110ee2f45d}" ma:sspId="67398cc9-bfd9-473e-9d9e-cff1db769f5f" ma:termSetId="a8ac84e0-37a7-4e13-b771-d50f6a6fa11f" ma:anchorId="00000000-0000-0000-0000-000000000000" ma:open="fals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Kvartalsrapporter" ma:index="27" nillable="true" ma:displayName="Kvartalsrapporter" ma:format="Dropdown" ma:hidden="true" ma:internalName="Kvartalsrapporter" ma:readOnly="false">
      <xsd:simpleType>
        <xsd:restriction base="dms:Text">
          <xsd:maxLength value="255"/>
        </xsd:restriction>
      </xsd:simpleType>
    </xsd:element>
    <xsd:element name="Mellanrubrik" ma:index="29" nillable="true" ma:displayName="Filtrera" ma:description="Används i undantagsfall när en dokumentlistning kräver indelning med möjlighet till filtrering, men i övrigt har samma taggning." ma:format="Dropdown" ma:hidden="true" ma:internalName="Mellanrubrik" ma:readOnly="false">
      <xsd:simpleType>
        <xsd:restriction base="dms:Text">
          <xsd:maxLength value="255"/>
        </xsd:restriction>
      </xsd:simpleType>
    </xsd:element>
    <xsd:element name="MediaLengthInSeconds" ma:index="31" nillable="true" ma:displayName="Length (seconds)" ma:internalName="MediaLengthInSeconds" ma:readOnly="true">
      <xsd:simpleType>
        <xsd:restriction base="dms:Unknown"/>
      </xsd:simpleType>
    </xsd:element>
    <xsd:element name="lcf76f155ced4ddcb4097134ff3c332f" ma:index="34" nillable="true" ma:taxonomy="true" ma:internalName="lcf76f155ced4ddcb4097134ff3c332f" ma:taxonomyFieldName="MediaServiceImageTags" ma:displayName="Bildmarkeringar" ma:readOnly="false" ma:fieldId="{5cf76f15-5ced-4ddc-b409-7134ff3c332f}" ma:taxonomyMulti="true" ma:sspId="67398cc9-bfd9-473e-9d9e-cff1db769f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95e55b-3c4f-4982-9967-811292180e9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97aa34d4-2fa3-49ac-a0fb-4e8a3bf80fab}" ma:internalName="TaxCatchAll" ma:readOnly="false" ma:showField="CatchAllData" ma:web="fc95e55b-3c4f-4982-9967-811292180e92">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Delat med"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hidden="true" ma:internalName="SharedWithDetails" ma:readOnly="true">
      <xsd:simpleType>
        <xsd:restriction base="dms:Note"/>
      </xsd:simpleType>
    </xsd:element>
    <xsd:element name="kominDocumentOwnerSiteColumn" ma:index="32" ma:displayName="Kontaktperson" ma:list="UserInfo" ma:SharePointGroup="0" ma:internalName="kominDocumentOwnerSiteColumn"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329EFE-B7A5-47A1-945F-C1F8864B9B36}">
  <ds:schemaRefs>
    <ds:schemaRef ds:uri="http://purl.org/dc/dcmitype/"/>
    <ds:schemaRef ds:uri="http://schemas.microsoft.com/office/2006/metadata/properties"/>
    <ds:schemaRef ds:uri="http://schemas.openxmlformats.org/package/2006/metadata/core-properties"/>
    <ds:schemaRef ds:uri="fc95e55b-3c4f-4982-9967-811292180e92"/>
    <ds:schemaRef ds:uri="http://purl.org/dc/elements/1.1/"/>
    <ds:schemaRef ds:uri="b1cf41e5-3a19-4307-b7f1-42be22b27e17"/>
    <ds:schemaRef ds:uri="http://schemas.microsoft.com/office/infopath/2007/PartnerControls"/>
    <ds:schemaRef ds:uri="http://www.w3.org/XML/1998/namespace"/>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D38E2804-4855-4BBF-BED2-4CB40840D5B0}">
  <ds:schemaRefs>
    <ds:schemaRef ds:uri="http://schemas.microsoft.com/sharepoint/v3/contenttype/forms"/>
  </ds:schemaRefs>
</ds:datastoreItem>
</file>

<file path=customXml/itemProps3.xml><?xml version="1.0" encoding="utf-8"?>
<ds:datastoreItem xmlns:ds="http://schemas.openxmlformats.org/officeDocument/2006/customXml" ds:itemID="{FFC1286B-BDC0-4221-8909-00914979F3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f41e5-3a19-4307-b7f1-42be22b27e17"/>
    <ds:schemaRef ds:uri="fc95e55b-3c4f-4982-9967-811292180e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474</TotalTime>
  <Words>764</Words>
  <Application>Microsoft Office PowerPoint</Application>
  <PresentationFormat>Bredbild</PresentationFormat>
  <Paragraphs>123</Paragraphs>
  <Slides>11</Slides>
  <Notes>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Arial</vt:lpstr>
      <vt:lpstr>Calibri</vt:lpstr>
      <vt:lpstr>Myriad Pro</vt:lpstr>
      <vt:lpstr>Myriad Pro Light</vt:lpstr>
      <vt:lpstr>Wingdings 2</vt:lpstr>
      <vt:lpstr>Black</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Hur blev det då? malmo.dataplatform.se</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Fanny Fager</dc:creator>
  <cp:lastModifiedBy>Tränk Louise</cp:lastModifiedBy>
  <cp:revision>5</cp:revision>
  <dcterms:created xsi:type="dcterms:W3CDTF">2023-02-15T18:49:58Z</dcterms:created>
  <dcterms:modified xsi:type="dcterms:W3CDTF">2023-04-18T12:51:06Z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0x010100E4CF188CDC10C445BA5D5FFE2DA10D94</vt:lpwstr>
  </property>
  <property fmtid="{D5CDD505-2E9C-101B-9397-08002B2CF9AE}" pid="3" name="MediaServiceImageTags">
    <vt:lpwstr/>
  </property>
  <property fmtid="{D5CDD505-2E9C-101B-9397-08002B2CF9AE}" pid="4" name="kominInformationType">
    <vt:lpwstr>176;#Blankett, formulär, mall|be24a109-08fd-4a23-a7ad-88926c0fa489</vt:lpwstr>
  </property>
  <property fmtid="{D5CDD505-2E9C-101B-9397-08002B2CF9AE}" pid="5" name="Förvaltning">
    <vt:lpwstr>6;#008 Stadsbyggnadskontoret|9dc4ef33-9da5-4d3d-a62b-23942314a24a</vt:lpwstr>
  </property>
  <property fmtid="{D5CDD505-2E9C-101B-9397-08002B2CF9AE}" pid="6" name="kominDocumentSubject">
    <vt:lpwstr>101;#Presentationsmaterial|fc33b6da-4d50-4065-9604-e9c26502fc75</vt:lpwstr>
  </property>
</Properties>
</file>