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513" r:id="rId3"/>
    <p:sldId id="523" r:id="rId4"/>
    <p:sldId id="517" r:id="rId5"/>
    <p:sldId id="518" r:id="rId6"/>
    <p:sldId id="520" r:id="rId7"/>
    <p:sldId id="515" r:id="rId8"/>
    <p:sldId id="516" r:id="rId9"/>
    <p:sldId id="514" r:id="rId10"/>
    <p:sldId id="521" r:id="rId11"/>
    <p:sldId id="279" r:id="rId12"/>
    <p:sldId id="277" r:id="rId13"/>
    <p:sldId id="293" r:id="rId14"/>
    <p:sldId id="292" r:id="rId15"/>
    <p:sldId id="294" r:id="rId16"/>
    <p:sldId id="295" r:id="rId17"/>
    <p:sldId id="297" r:id="rId18"/>
    <p:sldId id="268" r:id="rId19"/>
    <p:sldId id="300" r:id="rId20"/>
    <p:sldId id="272" r:id="rId21"/>
    <p:sldId id="269" r:id="rId22"/>
    <p:sldId id="275" r:id="rId23"/>
    <p:sldId id="270" r:id="rId24"/>
    <p:sldId id="273" r:id="rId25"/>
    <p:sldId id="308" r:id="rId26"/>
    <p:sldId id="522" r:id="rId27"/>
    <p:sldId id="306" r:id="rId28"/>
  </p:sldIdLst>
  <p:sldSz cx="12192000" cy="6858000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k Katrin" initials="FK" lastIdx="2" clrIdx="0">
    <p:extLst>
      <p:ext uri="{19B8F6BF-5375-455C-9EA6-DF929625EA0E}">
        <p15:presenceInfo xmlns:p15="http://schemas.microsoft.com/office/powerpoint/2012/main" userId="Falk Kat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  <a:srgbClr val="AEABAB"/>
    <a:srgbClr val="FFFF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3" autoAdjust="0"/>
    <p:restoredTop sz="37382" autoAdjust="0"/>
  </p:normalViewPr>
  <p:slideViewPr>
    <p:cSldViewPr snapToGrid="0">
      <p:cViewPr varScale="1">
        <p:scale>
          <a:sx n="21" d="100"/>
          <a:sy n="21" d="100"/>
        </p:scale>
        <p:origin x="1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F5BB0-0410-41A8-A670-BB725C6221B7}" type="datetimeFigureOut">
              <a:rPr lang="sv-SE" smtClean="0"/>
              <a:t>2022-04-04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5B1A2-99DC-402B-BAD5-C627B3A709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91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64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17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838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92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65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656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72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749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017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048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78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55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FF4B1-C44F-43FB-8C66-D5B4FC1E227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567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FF4B1-C44F-43FB-8C66-D5B4FC1E227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34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FF4B1-C44F-43FB-8C66-D5B4FC1E227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84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FF4B1-C44F-43FB-8C66-D5B4FC1E227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537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FF4B1-C44F-43FB-8C66-D5B4FC1E227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828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509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790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77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07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81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64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95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38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585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5B1A2-99DC-402B-BAD5-C627B3A7099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81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C0AC0-93CA-4951-8A4B-6874E53125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5860" y="2766951"/>
            <a:ext cx="10493828" cy="1657408"/>
          </a:xfrm>
        </p:spPr>
        <p:txBody>
          <a:bodyPr anchor="b"/>
          <a:lstStyle>
            <a:lvl1pPr algn="l">
              <a:defRPr sz="6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5419166-2568-481F-9233-BD169E157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5860" y="4682684"/>
            <a:ext cx="10493828" cy="886843"/>
          </a:xfrm>
        </p:spPr>
        <p:txBody>
          <a:bodyPr/>
          <a:lstStyle>
            <a:lvl1pPr marL="0" indent="0" algn="l">
              <a:buNone/>
              <a:defRPr sz="22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6581A50-C297-4A1D-9798-CF31234A9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09" y="5929732"/>
            <a:ext cx="2461711" cy="377462"/>
          </a:xfrm>
          <a:prstGeom prst="rect">
            <a:avLst/>
          </a:prstGeom>
        </p:spPr>
      </p:pic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23419EF5-F930-48F5-9570-AA7E47DA438B}"/>
              </a:ext>
            </a:extLst>
          </p:cNvPr>
          <p:cNvCxnSpPr/>
          <p:nvPr userDrawn="1"/>
        </p:nvCxnSpPr>
        <p:spPr>
          <a:xfrm>
            <a:off x="950026" y="4500752"/>
            <a:ext cx="10521538" cy="0"/>
          </a:xfrm>
          <a:prstGeom prst="line">
            <a:avLst/>
          </a:prstGeom>
          <a:ln w="666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4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569" y="723207"/>
            <a:ext cx="10515600" cy="54941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AFB94F-C428-4DFB-8665-A0894593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415133"/>
            <a:ext cx="10515600" cy="4874803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5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vergångsida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186C626-F1B6-49F8-BFBF-A500CD82B242}"/>
              </a:ext>
            </a:extLst>
          </p:cNvPr>
          <p:cNvSpPr/>
          <p:nvPr userDrawn="1"/>
        </p:nvSpPr>
        <p:spPr>
          <a:xfrm>
            <a:off x="0" y="0"/>
            <a:ext cx="12192000" cy="428699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8E062A-0485-42BC-BA34-5C3D7A215FD6}"/>
              </a:ext>
            </a:extLst>
          </p:cNvPr>
          <p:cNvSpPr/>
          <p:nvPr userDrawn="1"/>
        </p:nvSpPr>
        <p:spPr>
          <a:xfrm>
            <a:off x="0" y="4144488"/>
            <a:ext cx="12192000" cy="2713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6DDB9D-EBEC-40C3-B365-AFB27ABA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569" y="3381455"/>
            <a:ext cx="10515600" cy="6205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Övergångssida eller citat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2AE39C3-4403-4075-A1DC-906BDF51B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41" y="108059"/>
            <a:ext cx="1297463" cy="198945"/>
          </a:xfrm>
          <a:prstGeom prst="rect">
            <a:avLst/>
          </a:prstGeom>
        </p:spPr>
      </p:pic>
      <p:sp>
        <p:nvSpPr>
          <p:cNvPr id="9" name="Likbent triangel 8">
            <a:extLst>
              <a:ext uri="{FF2B5EF4-FFF2-40B4-BE49-F238E27FC236}">
                <a16:creationId xmlns:a16="http://schemas.microsoft.com/office/drawing/2014/main" id="{4F4AADD8-469A-4ACC-A562-FEA83CE4C587}"/>
              </a:ext>
            </a:extLst>
          </p:cNvPr>
          <p:cNvSpPr/>
          <p:nvPr userDrawn="1"/>
        </p:nvSpPr>
        <p:spPr>
          <a:xfrm rot="10800000">
            <a:off x="1481804" y="4110880"/>
            <a:ext cx="390988" cy="333897"/>
          </a:xfrm>
          <a:prstGeom prst="triangl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4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630BE71-6D9C-42A6-A9CB-CC6A60AFE8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AFB94F-C428-4DFB-8665-A0894593D0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6868" y="1894498"/>
            <a:ext cx="8265227" cy="2140737"/>
          </a:xfrm>
        </p:spPr>
        <p:txBody>
          <a:bodyPr/>
          <a:lstStyle>
            <a:lvl1pPr marL="0" indent="0">
              <a:spcBef>
                <a:spcPts val="1800"/>
              </a:spcBef>
              <a:buFontTx/>
              <a:buNone/>
              <a:defRPr sz="1600">
                <a:solidFill>
                  <a:srgbClr val="AEABA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sv-SE"/>
              <a:t>länkar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25B66BE-CEB8-48A7-9ABC-B70F4241E1CA}"/>
              </a:ext>
            </a:extLst>
          </p:cNvPr>
          <p:cNvSpPr txBox="1"/>
          <p:nvPr userDrawn="1"/>
        </p:nvSpPr>
        <p:spPr>
          <a:xfrm>
            <a:off x="1786709" y="4532874"/>
            <a:ext cx="583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KONTAKT</a:t>
            </a:r>
            <a:r>
              <a:rPr lang="sv-SE" b="1" dirty="0"/>
              <a:t> </a:t>
            </a:r>
            <a:r>
              <a:rPr lang="sv-SE" dirty="0"/>
              <a:t>kundcenter@lm.se  </a:t>
            </a:r>
            <a:r>
              <a:rPr lang="sv-SE" sz="1200" b="1" dirty="0"/>
              <a:t>TELEFON</a:t>
            </a:r>
            <a:r>
              <a:rPr lang="sv-SE" dirty="0"/>
              <a:t> 0771-63 63 63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71C3FA4-9DF4-4F6F-896D-2205D0D348BA}"/>
              </a:ext>
            </a:extLst>
          </p:cNvPr>
          <p:cNvSpPr txBox="1"/>
          <p:nvPr userDrawn="1"/>
        </p:nvSpPr>
        <p:spPr>
          <a:xfrm>
            <a:off x="437407" y="627418"/>
            <a:ext cx="10844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0" cap="all" baseline="0"/>
              <a:t>Tack för uppmärksamheten. Vi finns på…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CB14AAD-34E1-4CA5-BD8C-1B5A52DD8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09" y="5929732"/>
            <a:ext cx="2461711" cy="3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F6AAC83-756F-4E9F-ABEE-10548486AECD}"/>
              </a:ext>
            </a:extLst>
          </p:cNvPr>
          <p:cNvSpPr/>
          <p:nvPr userDrawn="1"/>
        </p:nvSpPr>
        <p:spPr>
          <a:xfrm>
            <a:off x="0" y="0"/>
            <a:ext cx="12192000" cy="38001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88E9E2C-577B-432F-A39B-7431CA61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9" y="724945"/>
            <a:ext cx="10515600" cy="5469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8AE464-3617-4F3D-ABAD-7C09B2F2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569" y="14373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F203738-3B75-41B8-9FD6-6DBACEFB51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41" y="108059"/>
            <a:ext cx="1297463" cy="1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tmateriet.se/sv/Kartor-och-geografisk-information/Hojddata/GSD-Hojddata-grid-50-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415DCE-F33D-4069-8415-08B2F1F86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Bild och höjd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050E4A4-A2CD-4185-99D0-4DAB88EC5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Katrin Falk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2CA6205-E20B-418B-8F1B-DD94F66B568E}"/>
              </a:ext>
            </a:extLst>
          </p:cNvPr>
          <p:cNvSpPr/>
          <p:nvPr/>
        </p:nvSpPr>
        <p:spPr>
          <a:xfrm>
            <a:off x="965859" y="5615885"/>
            <a:ext cx="8011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Vision</a:t>
            </a:r>
            <a:br>
              <a:rPr lang="sv-SE" sz="2800" dirty="0"/>
            </a:br>
            <a:r>
              <a:rPr lang="sv-SE" sz="2800" dirty="0"/>
              <a:t>Säkert, snabbt och tillgängligt om platsen och ägandet</a:t>
            </a:r>
          </a:p>
        </p:txBody>
      </p:sp>
    </p:spTree>
    <p:extLst>
      <p:ext uri="{BB962C8B-B14F-4D97-AF65-F5344CB8AC3E}">
        <p14:creationId xmlns:p14="http://schemas.microsoft.com/office/powerpoint/2010/main" val="34627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0D093-B5C5-4B33-8620-AF414E71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9" y="3381455"/>
            <a:ext cx="10515600" cy="620530"/>
          </a:xfrm>
        </p:spPr>
        <p:txBody>
          <a:bodyPr/>
          <a:lstStyle/>
          <a:p>
            <a:r>
              <a:rPr lang="sv-SE" dirty="0"/>
              <a:t>Produkter inom bild och höjd</a:t>
            </a:r>
          </a:p>
        </p:txBody>
      </p:sp>
    </p:spTree>
    <p:extLst>
      <p:ext uri="{BB962C8B-B14F-4D97-AF65-F5344CB8AC3E}">
        <p14:creationId xmlns:p14="http://schemas.microsoft.com/office/powerpoint/2010/main" val="12230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588CEA-CFA1-4E9F-A300-F644EBF8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2168E0-5273-49F3-91CE-A91C59FD4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415133"/>
            <a:ext cx="4182715" cy="4874803"/>
          </a:xfrm>
        </p:spPr>
        <p:txBody>
          <a:bodyPr/>
          <a:lstStyle/>
          <a:p>
            <a:r>
              <a:rPr lang="sv-SE" sz="1800" b="1" dirty="0"/>
              <a:t>Bild</a:t>
            </a:r>
          </a:p>
          <a:p>
            <a:endParaRPr lang="sv-SE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Skannad analog flygbild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Skannad analog flygbild, orienteringsdata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Digital flygbildsdata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Digital flygbildsdata, orienteringsdata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Saccess</a:t>
            </a:r>
            <a:r>
              <a:rPr lang="sv-SE" sz="1600" dirty="0"/>
              <a:t> Satellitbilder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Ortofoto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Ortofoto</a:t>
            </a:r>
            <a:r>
              <a:rPr lang="sv-SE" sz="1600" dirty="0"/>
              <a:t> 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Ortofoto</a:t>
            </a:r>
            <a:r>
              <a:rPr lang="sv-SE" sz="1600" dirty="0"/>
              <a:t> Visning Årsvisa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Ortofoto</a:t>
            </a:r>
            <a:r>
              <a:rPr lang="sv-SE" sz="1600" dirty="0"/>
              <a:t> Nedladdning, </a:t>
            </a:r>
            <a:r>
              <a:rPr lang="sv-SE" sz="1600" dirty="0" err="1"/>
              <a:t>Inspire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Historiska </a:t>
            </a:r>
            <a:r>
              <a:rPr lang="sv-SE" sz="1600" dirty="0" err="1"/>
              <a:t>Ortofoto</a:t>
            </a:r>
            <a:r>
              <a:rPr lang="sv-S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Historiska </a:t>
            </a:r>
            <a:r>
              <a:rPr lang="sv-SE" sz="1600" dirty="0" err="1"/>
              <a:t>Ortofoto</a:t>
            </a:r>
            <a:r>
              <a:rPr lang="sv-SE" sz="1600" dirty="0"/>
              <a:t> Visning</a:t>
            </a:r>
          </a:p>
          <a:p>
            <a:endParaRPr lang="sv-SE" sz="1600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AD3FAF60-7171-422D-8869-5163D204B15C}"/>
              </a:ext>
            </a:extLst>
          </p:cNvPr>
          <p:cNvSpPr txBox="1">
            <a:spLocks/>
          </p:cNvSpPr>
          <p:nvPr/>
        </p:nvSpPr>
        <p:spPr>
          <a:xfrm>
            <a:off x="6096000" y="1415132"/>
            <a:ext cx="4182715" cy="4874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/>
              <a:t>Höjd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Markhöjdmodell Nedladdning, Grid 1+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Markhöjdmodell Nedladdning, Grid 50+ HDB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Markhöjdmodell Nedladdning,  Grid 50+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Laserdata 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Laserdata Nedladdning, Skog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Höjdmodell 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Höjdmodell Nedladdning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Höjd Direkt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Ytmodell</a:t>
            </a:r>
            <a:r>
              <a:rPr lang="sv-SE" sz="1600" dirty="0"/>
              <a:t> från Flygbilder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Ytmodell</a:t>
            </a:r>
            <a:r>
              <a:rPr lang="sv-SE" sz="1600" dirty="0"/>
              <a:t> från Flygbilder IRF/Färg</a:t>
            </a:r>
          </a:p>
        </p:txBody>
      </p:sp>
    </p:spTree>
    <p:extLst>
      <p:ext uri="{BB962C8B-B14F-4D97-AF65-F5344CB8AC3E}">
        <p14:creationId xmlns:p14="http://schemas.microsoft.com/office/powerpoint/2010/main" val="25594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586929-F4EF-497E-961B-B57D44A8F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Bild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716652-90DD-404E-9D2D-1FA6587B1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23" y="1092532"/>
            <a:ext cx="1857704" cy="18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ED7D51-DD8D-413F-A9E6-80DEAEC2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 flygbildsdata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C7179C-C682-4D6D-9466-50616CA3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Centralprojektion utan korrigering för terrängens form eller kamerans vridningar. Det innebär att skalan i bilden varierar. Produkten har även orienteringsdata för att kunna placera bilden i ett koordinatsystem.</a:t>
            </a:r>
          </a:p>
        </p:txBody>
      </p:sp>
      <p:pic>
        <p:nvPicPr>
          <p:cNvPr id="2050" name="Picture 2" descr="Exempel på digital flygbild">
            <a:extLst>
              <a:ext uri="{FF2B5EF4-FFF2-40B4-BE49-F238E27FC236}">
                <a16:creationId xmlns:a16="http://schemas.microsoft.com/office/drawing/2014/main" id="{F83B9527-442A-4BD8-9C4F-CA3E0358D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/>
          <a:stretch/>
        </p:blipFill>
        <p:spPr bwMode="auto">
          <a:xfrm>
            <a:off x="612569" y="2614463"/>
            <a:ext cx="9970087" cy="31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65AEE6A-81B8-469E-8C45-FFAA1E1B14E5}"/>
              </a:ext>
            </a:extLst>
          </p:cNvPr>
          <p:cNvSpPr/>
          <p:nvPr/>
        </p:nvSpPr>
        <p:spPr>
          <a:xfrm>
            <a:off x="6723809" y="2402249"/>
            <a:ext cx="5468191" cy="3611049"/>
          </a:xfrm>
          <a:prstGeom prst="wedgeEllipseCallout">
            <a:avLst>
              <a:gd name="adj1" fmla="val -63018"/>
              <a:gd name="adj2" fmla="val -27705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Uppdatering av Lantmäteriets kartbaser med fotogrammetriska metoder, (mätning i 3D-modeller)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Framställning av </a:t>
            </a:r>
            <a:r>
              <a:rPr lang="sv-SE" sz="1600" kern="0" dirty="0" err="1">
                <a:latin typeface="Calibri" panose="020F0502020204030204"/>
              </a:rPr>
              <a:t>ortofoto</a:t>
            </a:r>
            <a:endParaRPr lang="sv-SE" sz="1600" kern="0" dirty="0">
              <a:latin typeface="Calibri" panose="020F0502020204030204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Kartering för framställning av planer, kartor, ägoslagsgränser, höjdkurvor/terrängmodeller, 3D-modeller etc.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Tolkning av vegetation och analyser för t.ex. skogliga ändamål, då används det infraröda färgområdet.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1306D1B-6071-43C4-B698-B37914E0F0DF}"/>
              </a:ext>
            </a:extLst>
          </p:cNvPr>
          <p:cNvSpPr txBox="1"/>
          <p:nvPr/>
        </p:nvSpPr>
        <p:spPr>
          <a:xfrm>
            <a:off x="612569" y="5943600"/>
            <a:ext cx="81834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2400" i="1" dirty="0"/>
              <a:t>Kommer att byta namn till </a:t>
            </a:r>
            <a:r>
              <a:rPr lang="sv-SE" sz="2400" b="1" i="1" dirty="0"/>
              <a:t>Flygbilder Nedladdning</a:t>
            </a:r>
          </a:p>
        </p:txBody>
      </p:sp>
    </p:spTree>
    <p:extLst>
      <p:ext uri="{BB962C8B-B14F-4D97-AF65-F5344CB8AC3E}">
        <p14:creationId xmlns:p14="http://schemas.microsoft.com/office/powerpoint/2010/main" val="12324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0869C-5473-4741-87D2-B27E49DB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Skannad analog flygbild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A58ADC-BB99-407F-A124-104213AD6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I vårt analoga bildarkiv finns cirka 1,2 miljoner flygbildsnegativ från slutet av 1920-talet och fram till 2006.</a:t>
            </a:r>
          </a:p>
        </p:txBody>
      </p:sp>
      <p:pic>
        <p:nvPicPr>
          <p:cNvPr id="1026" name="Picture 2" descr="Exempel analog flygbild">
            <a:extLst>
              <a:ext uri="{FF2B5EF4-FFF2-40B4-BE49-F238E27FC236}">
                <a16:creationId xmlns:a16="http://schemas.microsoft.com/office/drawing/2014/main" id="{D173717C-1D90-4587-AA0D-A07C8B182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/>
          <a:stretch/>
        </p:blipFill>
        <p:spPr bwMode="auto">
          <a:xfrm>
            <a:off x="590768" y="2309248"/>
            <a:ext cx="10351757" cy="34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6">
            <a:extLst>
              <a:ext uri="{FF2B5EF4-FFF2-40B4-BE49-F238E27FC236}">
                <a16:creationId xmlns:a16="http://schemas.microsoft.com/office/drawing/2014/main" id="{3DEFCFFA-7B0C-4B92-A443-BBCB52C34887}"/>
              </a:ext>
            </a:extLst>
          </p:cNvPr>
          <p:cNvSpPr/>
          <p:nvPr/>
        </p:nvSpPr>
        <p:spPr>
          <a:xfrm>
            <a:off x="5632704" y="3072384"/>
            <a:ext cx="6315456" cy="2727165"/>
          </a:xfrm>
          <a:prstGeom prst="wedgeEllipseCallout">
            <a:avLst>
              <a:gd name="adj1" fmla="val -47957"/>
              <a:gd name="adj2" fmla="val -39166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sv-SE" sz="1600" kern="0" dirty="0">
                <a:solidFill>
                  <a:prstClr val="black"/>
                </a:solidFill>
                <a:latin typeface="Calibri" panose="020F0502020204030204"/>
              </a:rPr>
              <a:t>Från 1930- och 40-talen finns endast bilder över begränsade områden men från 1950-talet och framåt har hela landet fotograferats regelbundet. De historiska bilderna ger unika möjligheter att se förändringar i landskapet.</a:t>
            </a:r>
          </a:p>
          <a:p>
            <a:pPr lvl="0">
              <a:defRPr/>
            </a:pPr>
            <a:r>
              <a:rPr lang="sv-SE" sz="1600" kern="0" dirty="0">
                <a:solidFill>
                  <a:prstClr val="black"/>
                </a:solidFill>
                <a:latin typeface="Calibri" panose="020F0502020204030204"/>
              </a:rPr>
              <a:t>Vi skannar analoga flygbilder lagrar dem digitalt med tillhörande information om bildgeometri och andra metadata. </a:t>
            </a:r>
            <a:endParaRPr lang="sv-SE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7A3D062-9114-459D-BF03-297B3C2F7E36}"/>
              </a:ext>
            </a:extLst>
          </p:cNvPr>
          <p:cNvSpPr txBox="1"/>
          <p:nvPr/>
        </p:nvSpPr>
        <p:spPr>
          <a:xfrm>
            <a:off x="590768" y="5943600"/>
            <a:ext cx="81834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2400" i="1" dirty="0"/>
              <a:t>Kommer att byta namn till </a:t>
            </a:r>
            <a:r>
              <a:rPr lang="sv-SE" sz="2400" b="1" i="1" dirty="0"/>
              <a:t>Flygbilder Skannade Nedladdning</a:t>
            </a:r>
          </a:p>
        </p:txBody>
      </p:sp>
    </p:spTree>
    <p:extLst>
      <p:ext uri="{BB962C8B-B14F-4D97-AF65-F5344CB8AC3E}">
        <p14:creationId xmlns:p14="http://schemas.microsoft.com/office/powerpoint/2010/main" val="14099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75335-A7CE-49CF-932C-43CBEF2F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Ortofoto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FAD74F-187E-4112-AE0A-FC1C15D43784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sv-SE" sz="2400" dirty="0"/>
              <a:t>Skalriktiga flygbildsmosaiker som täcker hela landet. Högre upplösning i södra Sverige, längs Norrlandskusten, samt över ett antal tätorter och med lägre upplösning i övriga delar av landet.</a:t>
            </a:r>
          </a:p>
          <a:p>
            <a:endParaRPr lang="sv-SE" dirty="0"/>
          </a:p>
        </p:txBody>
      </p:sp>
      <p:pic>
        <p:nvPicPr>
          <p:cNvPr id="3074" name="Picture 2" descr="Exempel på ortofoto">
            <a:extLst>
              <a:ext uri="{FF2B5EF4-FFF2-40B4-BE49-F238E27FC236}">
                <a16:creationId xmlns:a16="http://schemas.microsoft.com/office/drawing/2014/main" id="{D276435A-42B5-470D-A608-DCB7FC7E6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/>
          <a:stretch/>
        </p:blipFill>
        <p:spPr bwMode="auto">
          <a:xfrm>
            <a:off x="612569" y="2495570"/>
            <a:ext cx="9945703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34BAB1E-A1AF-4096-A22C-5FC1B34096CB}"/>
              </a:ext>
            </a:extLst>
          </p:cNvPr>
          <p:cNvSpPr/>
          <p:nvPr/>
        </p:nvSpPr>
        <p:spPr>
          <a:xfrm>
            <a:off x="7800354" y="2621280"/>
            <a:ext cx="4222214" cy="3364992"/>
          </a:xfrm>
          <a:prstGeom prst="wedgeEllipseCallout">
            <a:avLst>
              <a:gd name="adj1" fmla="val -64090"/>
              <a:gd name="adj2" fmla="val -16837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underlag för att producera kartor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samhällsplanering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miljöövervakning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planering och uppföljning av markanvändning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som bakgrund till annan information och i GIS-system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B5CFAB-8083-4E32-BD25-05AF2AF5B77B}"/>
              </a:ext>
            </a:extLst>
          </p:cNvPr>
          <p:cNvSpPr txBox="1"/>
          <p:nvPr/>
        </p:nvSpPr>
        <p:spPr>
          <a:xfrm>
            <a:off x="612569" y="5943600"/>
            <a:ext cx="81834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sv-SE"/>
            </a:defPPr>
            <a:lvl1pPr>
              <a:defRPr sz="2400"/>
            </a:lvl1pPr>
          </a:lstStyle>
          <a:p>
            <a:r>
              <a:rPr lang="sv-SE" i="1" dirty="0"/>
              <a:t>Kommer att byta namn till </a:t>
            </a:r>
            <a:r>
              <a:rPr lang="sv-SE" b="1" i="1" dirty="0" err="1"/>
              <a:t>Ortofoto</a:t>
            </a:r>
            <a:r>
              <a:rPr lang="sv-SE" b="1" i="1" dirty="0"/>
              <a:t> Nedladdning</a:t>
            </a:r>
          </a:p>
        </p:txBody>
      </p:sp>
    </p:spTree>
    <p:extLst>
      <p:ext uri="{BB962C8B-B14F-4D97-AF65-F5344CB8AC3E}">
        <p14:creationId xmlns:p14="http://schemas.microsoft.com/office/powerpoint/2010/main" val="33564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D75335-A7CE-49CF-932C-43CBEF2F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Ortofoto</a:t>
            </a:r>
            <a:r>
              <a:rPr lang="sv-SE" dirty="0"/>
              <a:t> - tjänster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FAD74F-187E-4112-AE0A-FC1C15D43784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sv-SE" sz="2400" dirty="0"/>
              <a:t>Skalriktiga flygbildsmosaiker som täcker hela landet. </a:t>
            </a:r>
            <a:endParaRPr lang="sv-SE" dirty="0"/>
          </a:p>
        </p:txBody>
      </p:sp>
      <p:pic>
        <p:nvPicPr>
          <p:cNvPr id="3074" name="Picture 2" descr="Exempel på ortofoto">
            <a:extLst>
              <a:ext uri="{FF2B5EF4-FFF2-40B4-BE49-F238E27FC236}">
                <a16:creationId xmlns:a16="http://schemas.microsoft.com/office/drawing/2014/main" id="{D276435A-42B5-470D-A608-DCB7FC7E6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/>
          <a:stretch/>
        </p:blipFill>
        <p:spPr bwMode="auto">
          <a:xfrm>
            <a:off x="612569" y="1904278"/>
            <a:ext cx="9945703" cy="33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D34BAB1E-A1AF-4096-A22C-5FC1B34096CB}"/>
              </a:ext>
            </a:extLst>
          </p:cNvPr>
          <p:cNvSpPr/>
          <p:nvPr/>
        </p:nvSpPr>
        <p:spPr>
          <a:xfrm>
            <a:off x="7852545" y="2963191"/>
            <a:ext cx="4222214" cy="2448593"/>
          </a:xfrm>
          <a:prstGeom prst="wedgeEllipseCallout">
            <a:avLst>
              <a:gd name="adj1" fmla="val -64090"/>
              <a:gd name="adj2" fmla="val -16837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samhällsplanering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miljöövervakning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planering och uppföljning av markanvändning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som bakgrund till annan information och i GIS-system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9B5CFAB-8083-4E32-BD25-05AF2AF5B77B}"/>
              </a:ext>
            </a:extLst>
          </p:cNvPr>
          <p:cNvSpPr txBox="1"/>
          <p:nvPr/>
        </p:nvSpPr>
        <p:spPr>
          <a:xfrm>
            <a:off x="615696" y="5301215"/>
            <a:ext cx="81834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sv-SE"/>
            </a:defPPr>
            <a:lvl1pPr>
              <a:defRPr sz="2400"/>
            </a:lvl1pPr>
          </a:lstStyle>
          <a:p>
            <a:r>
              <a:rPr lang="sv-SE" dirty="0" err="1"/>
              <a:t>Ortofoto</a:t>
            </a:r>
            <a:r>
              <a:rPr lang="sv-SE" dirty="0"/>
              <a:t> visning</a:t>
            </a:r>
          </a:p>
          <a:p>
            <a:r>
              <a:rPr lang="sv-SE" dirty="0" err="1"/>
              <a:t>Ortofoto</a:t>
            </a:r>
            <a:r>
              <a:rPr lang="sv-SE" dirty="0"/>
              <a:t> visning årsvisa</a:t>
            </a:r>
          </a:p>
          <a:p>
            <a:r>
              <a:rPr lang="sv-SE" dirty="0"/>
              <a:t>Otrofoto Nedladdning, </a:t>
            </a:r>
            <a:r>
              <a:rPr lang="sv-SE" dirty="0" err="1"/>
              <a:t>Inspire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69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17A05-BC39-4BA1-9B3C-4C9DF683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Historiska </a:t>
            </a:r>
            <a:r>
              <a:rPr lang="sv-SE" dirty="0" err="1"/>
              <a:t>ortofoton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76A8D1-F4B5-496C-9F8E-8A3306886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Historiska </a:t>
            </a:r>
            <a:r>
              <a:rPr lang="sv-SE" sz="2400" dirty="0" err="1"/>
              <a:t>ortofoton</a:t>
            </a:r>
            <a:r>
              <a:rPr lang="sv-SE" sz="2400" dirty="0"/>
              <a:t> är framställda ur äldre skannade flygbilder som är geometriskt projicerade till en ortogonal, d.v.s. skalriktig, kartprojektion med stöd av en höjdmodell.</a:t>
            </a:r>
          </a:p>
        </p:txBody>
      </p:sp>
      <p:pic>
        <p:nvPicPr>
          <p:cNvPr id="4" name="Picture 2" descr="Exempel på historiskt ortofoto">
            <a:extLst>
              <a:ext uri="{FF2B5EF4-FFF2-40B4-BE49-F238E27FC236}">
                <a16:creationId xmlns:a16="http://schemas.microsoft.com/office/drawing/2014/main" id="{7BE5E03E-7691-4133-805C-6B31DFC71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/>
          <a:stretch/>
        </p:blipFill>
        <p:spPr bwMode="auto">
          <a:xfrm>
            <a:off x="612569" y="2450935"/>
            <a:ext cx="9259824" cy="31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A3A453C-F995-4485-8437-844D331453C4}"/>
              </a:ext>
            </a:extLst>
          </p:cNvPr>
          <p:cNvSpPr/>
          <p:nvPr/>
        </p:nvSpPr>
        <p:spPr>
          <a:xfrm>
            <a:off x="7874071" y="2194560"/>
            <a:ext cx="4222214" cy="3362949"/>
          </a:xfrm>
          <a:prstGeom prst="wedgeEllipseCallout">
            <a:avLst>
              <a:gd name="adj1" fmla="val -88958"/>
              <a:gd name="adj2" fmla="val 4403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black"/>
                </a:solidFill>
              </a:rPr>
              <a:t>uppföljning av förändringar i vegetation och bebyggelse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black"/>
                </a:solidFill>
              </a:rPr>
              <a:t>identifiering av gamla rågångar som tidigare varit huggna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black"/>
                </a:solidFill>
              </a:rPr>
              <a:t>att lokalisera gamla deponier av miljöfarligt gods runt industrier och andra potentiella och numera osynliga miljörisker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dirty="0">
                <a:solidFill>
                  <a:prstClr val="black"/>
                </a:solidFill>
              </a:rPr>
              <a:t>som underlag för återskapande av våtmarker</a:t>
            </a:r>
            <a:endParaRPr lang="sv-SE" sz="1600" kern="0" dirty="0">
              <a:latin typeface="Calibri" panose="020F0502020204030204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4BAF8D9-35A1-44A5-9895-675A829943A5}"/>
              </a:ext>
            </a:extLst>
          </p:cNvPr>
          <p:cNvSpPr txBox="1"/>
          <p:nvPr/>
        </p:nvSpPr>
        <p:spPr>
          <a:xfrm>
            <a:off x="612569" y="5610198"/>
            <a:ext cx="81834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2400" i="1" dirty="0"/>
              <a:t>Kommer att byta namn till </a:t>
            </a:r>
            <a:r>
              <a:rPr lang="sv-SE" sz="2400" b="1" i="1" dirty="0" err="1"/>
              <a:t>Ortofoto</a:t>
            </a:r>
            <a:r>
              <a:rPr lang="sv-SE" sz="2400" b="1" i="1" dirty="0"/>
              <a:t> Historiska Nedladdning / </a:t>
            </a:r>
            <a:r>
              <a:rPr lang="sv-SE" sz="2400" b="1" i="1" dirty="0" err="1"/>
              <a:t>Ortofoto</a:t>
            </a:r>
            <a:r>
              <a:rPr lang="sv-SE" sz="2400" b="1" i="1" dirty="0"/>
              <a:t> Historiska Visning</a:t>
            </a:r>
          </a:p>
          <a:p>
            <a:pPr algn="l"/>
            <a:r>
              <a:rPr lang="sv-SE" sz="2400" i="1" dirty="0" err="1"/>
              <a:t>Ortofoton</a:t>
            </a:r>
            <a:r>
              <a:rPr lang="sv-SE" sz="2400" i="1" dirty="0"/>
              <a:t> </a:t>
            </a:r>
            <a:r>
              <a:rPr lang="sv-SE" sz="2400" b="1" i="1" dirty="0"/>
              <a:t>1993-2005 </a:t>
            </a:r>
            <a:r>
              <a:rPr lang="sv-SE" sz="2400" i="1" dirty="0"/>
              <a:t>från 30 mars</a:t>
            </a:r>
          </a:p>
          <a:p>
            <a:pPr algn="l"/>
            <a:endParaRPr lang="sv-SE" sz="240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BBC73CD-0C44-42B4-A8C9-9ED005173654}"/>
              </a:ext>
            </a:extLst>
          </p:cNvPr>
          <p:cNvSpPr txBox="1"/>
          <p:nvPr/>
        </p:nvSpPr>
        <p:spPr>
          <a:xfrm rot="20255550">
            <a:off x="3705703" y="2734934"/>
            <a:ext cx="3222171" cy="52322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2800" kern="0" dirty="0">
                <a:solidFill>
                  <a:prstClr val="black"/>
                </a:solidFill>
                <a:latin typeface="Calibri" panose="020F0502020204030204"/>
              </a:rPr>
              <a:t>ÖPPNA DATA</a:t>
            </a:r>
          </a:p>
        </p:txBody>
      </p:sp>
    </p:spTree>
    <p:extLst>
      <p:ext uri="{BB962C8B-B14F-4D97-AF65-F5344CB8AC3E}">
        <p14:creationId xmlns:p14="http://schemas.microsoft.com/office/powerpoint/2010/main" val="4803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586929-F4EF-497E-961B-B57D44A8F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Höjddata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716652-90DD-404E-9D2D-1FA6587B1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23" y="1092532"/>
            <a:ext cx="1857704" cy="18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5D245-7454-41E9-A713-52B47F46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Laserdata NH (Nationell Höjdmodell)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7CAB8-EC1C-497C-8A50-EB7AF015E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Punktmoln med klassificerade punkter insamlade med en punkttäthet av 0,5-1 punkter per kvadratmeter.</a:t>
            </a:r>
          </a:p>
          <a:p>
            <a:endParaRPr lang="sv-SE" sz="2400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4FFFD7C-B9F3-4733-AA11-FE3FE1814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69" y="2194560"/>
            <a:ext cx="10360231" cy="356180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6EEAF36-D2A3-4F17-A53B-751A61699AF6}"/>
              </a:ext>
            </a:extLst>
          </p:cNvPr>
          <p:cNvSpPr txBox="1"/>
          <p:nvPr/>
        </p:nvSpPr>
        <p:spPr>
          <a:xfrm>
            <a:off x="612569" y="5943600"/>
            <a:ext cx="81834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2400" i="1" dirty="0"/>
              <a:t>Kommer att byta namn till </a:t>
            </a:r>
            <a:r>
              <a:rPr lang="sv-SE" sz="2400" b="1" i="1" dirty="0"/>
              <a:t>Laserdata Nedladdning, NH</a:t>
            </a:r>
          </a:p>
        </p:txBody>
      </p:sp>
      <p:sp>
        <p:nvSpPr>
          <p:cNvPr id="6" name="Speech Bubble: Oval 4">
            <a:extLst>
              <a:ext uri="{FF2B5EF4-FFF2-40B4-BE49-F238E27FC236}">
                <a16:creationId xmlns:a16="http://schemas.microsoft.com/office/drawing/2014/main" id="{9ADBEE08-666C-45E3-A58C-5C353F097807}"/>
              </a:ext>
            </a:extLst>
          </p:cNvPr>
          <p:cNvSpPr/>
          <p:nvPr/>
        </p:nvSpPr>
        <p:spPr>
          <a:xfrm>
            <a:off x="6754368" y="2927228"/>
            <a:ext cx="5372419" cy="3505221"/>
          </a:xfrm>
          <a:prstGeom prst="wedgeEllipseCallout">
            <a:avLst>
              <a:gd name="adj1" fmla="val -48064"/>
              <a:gd name="adj2" fmla="val -42937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visa markens höjd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visa information om vegetation och byggnader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volymberäkningar av skogsbestånd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3D-visualisering av byggnader och vegetation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siktanalyser vid placering av nya byggnader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signalutbredning för mobiltelefonimaster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latin typeface="Calibri" panose="020F0502020204030204"/>
              </a:rPr>
              <a:t>optimal placering av vindkraftverk</a:t>
            </a:r>
          </a:p>
        </p:txBody>
      </p:sp>
    </p:spTree>
    <p:extLst>
      <p:ext uri="{BB962C8B-B14F-4D97-AF65-F5344CB8AC3E}">
        <p14:creationId xmlns:p14="http://schemas.microsoft.com/office/powerpoint/2010/main" val="40730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2CF734-9635-4BE6-9966-74DEF756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Bildförsörjningsprogrammet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B18121-6462-43C7-8BB7-3C6AC81D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896403"/>
            <a:ext cx="4152471" cy="4874803"/>
          </a:xfrm>
        </p:spPr>
        <p:txBody>
          <a:bodyPr/>
          <a:lstStyle/>
          <a:p>
            <a:endParaRPr lang="sv-SE" sz="1800" b="1" dirty="0"/>
          </a:p>
          <a:p>
            <a:r>
              <a:rPr lang="sv-SE" sz="1800" b="1" dirty="0"/>
              <a:t>Varför ett bildförsörjningsprogram?</a:t>
            </a:r>
          </a:p>
          <a:p>
            <a:r>
              <a:rPr lang="sv-SE" sz="1800" dirty="0"/>
              <a:t>För att täcka samhällsbehov av bildinformation för planering och uppföljning.</a:t>
            </a:r>
          </a:p>
          <a:p>
            <a:endParaRPr lang="sv-SE" sz="1800" dirty="0">
              <a:solidFill>
                <a:srgbClr val="000000"/>
              </a:solidFill>
            </a:endParaRPr>
          </a:p>
          <a:p>
            <a:r>
              <a:rPr lang="sv-SE" sz="1800" dirty="0">
                <a:solidFill>
                  <a:srgbClr val="000000"/>
                </a:solidFill>
              </a:rPr>
              <a:t>Ambition att kontinuerligt anpassa kvalité och aktualitet så att det kan användas inom fler områden och processer.</a:t>
            </a:r>
          </a:p>
          <a:p>
            <a:endParaRPr lang="sv-SE" sz="1800" dirty="0"/>
          </a:p>
          <a:p>
            <a:endParaRPr lang="sv-SE" sz="1800" dirty="0">
              <a:solidFill>
                <a:srgbClr val="000000"/>
              </a:solidFill>
            </a:endParaRPr>
          </a:p>
          <a:p>
            <a:endParaRPr lang="sv-SE" sz="1800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6E36798-2022-4830-897B-6E6D070E1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02974"/>
              </p:ext>
            </p:extLst>
          </p:nvPr>
        </p:nvGraphicFramePr>
        <p:xfrm>
          <a:off x="5176627" y="2754568"/>
          <a:ext cx="3531437" cy="154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78">
                  <a:extLst>
                    <a:ext uri="{9D8B030D-6E8A-4147-A177-3AD203B41FA5}">
                      <a16:colId xmlns:a16="http://schemas.microsoft.com/office/drawing/2014/main" val="3261939310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886156636"/>
                    </a:ext>
                  </a:extLst>
                </a:gridCol>
                <a:gridCol w="1286538">
                  <a:extLst>
                    <a:ext uri="{9D8B030D-6E8A-4147-A177-3AD203B41FA5}">
                      <a16:colId xmlns:a16="http://schemas.microsoft.com/office/drawing/2014/main" val="1337736859"/>
                    </a:ext>
                  </a:extLst>
                </a:gridCol>
              </a:tblGrid>
              <a:tr h="422883">
                <a:tc>
                  <a:txBody>
                    <a:bodyPr/>
                    <a:lstStyle/>
                    <a:p>
                      <a:r>
                        <a:rPr lang="sv-SE" dirty="0"/>
                        <a:t>Intervall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Flyghöjd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/>
                        <a:t>Upplösning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6335"/>
                  </a:ext>
                </a:extLst>
              </a:tr>
              <a:tr h="373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2 år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3000 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cm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76245"/>
                  </a:ext>
                </a:extLst>
              </a:tr>
              <a:tr h="373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4 år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7400 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37 cm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29702"/>
                  </a:ext>
                </a:extLst>
              </a:tr>
              <a:tr h="373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6-10 år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7400 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37cm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67893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F0B6732F-01A2-4100-904F-A0D1A0674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456" y="386080"/>
            <a:ext cx="2976856" cy="589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60EE-F0FF-489E-9A88-D5BD83C9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Laserdata nedladdning skog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E9E65BA-90E2-47CE-B6F7-C63CF88A8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Punktmoln med klassificerade punkter insamlade med en punkttäthet av 1-2 punkter per kvadratmeter.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2BD2AA-2411-481F-A932-B66D051F7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93" y="2125557"/>
            <a:ext cx="10484675" cy="307183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107969C0-B0CF-450F-9F11-890243763ABE}"/>
              </a:ext>
            </a:extLst>
          </p:cNvPr>
          <p:cNvSpPr txBox="1"/>
          <p:nvPr/>
        </p:nvSpPr>
        <p:spPr>
          <a:xfrm rot="20255550">
            <a:off x="7821097" y="2560263"/>
            <a:ext cx="3857016" cy="52322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ÖPPNA DATA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FAAFA25-72B8-48A7-BE65-566DB84ECBFA}"/>
              </a:ext>
            </a:extLst>
          </p:cNvPr>
          <p:cNvSpPr txBox="1"/>
          <p:nvPr/>
        </p:nvSpPr>
        <p:spPr>
          <a:xfrm>
            <a:off x="612569" y="5220393"/>
            <a:ext cx="81834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2400" dirty="0"/>
              <a:t>Insamling påbörjad under 2018. Inte rikstäckande.</a:t>
            </a:r>
          </a:p>
          <a:p>
            <a:pPr algn="l"/>
            <a:endParaRPr lang="sv-SE" sz="2400" dirty="0"/>
          </a:p>
          <a:p>
            <a:pPr algn="l"/>
            <a:r>
              <a:rPr lang="sv-SE" sz="2400" i="1" dirty="0"/>
              <a:t>API-nedladdning via Geotorget Beställning från 30 mars</a:t>
            </a:r>
          </a:p>
          <a:p>
            <a:pPr algn="l"/>
            <a:r>
              <a:rPr lang="sv-SE" sz="2400" i="1" dirty="0"/>
              <a:t>FTP avvecklas</a:t>
            </a:r>
          </a:p>
          <a:p>
            <a:pPr algn="l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2084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60EE-F0FF-489E-9A88-D5BD83C9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Markhöjdmodell Nedladdning Grid 1+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371E50-46B7-4EA4-8B72-E8C714627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z="2400" dirty="0"/>
              <a:t>Terrängmodell i </a:t>
            </a:r>
            <a:r>
              <a:rPr lang="sv-SE" sz="2400" dirty="0" err="1"/>
              <a:t>gridform</a:t>
            </a:r>
            <a:r>
              <a:rPr lang="sv-SE" sz="2400" dirty="0"/>
              <a:t> med 1 m upplösning, koordinatsatta höjdpunkter i ett regelbundet rutnät.</a:t>
            </a:r>
          </a:p>
          <a:p>
            <a:r>
              <a:rPr lang="sv-SE" sz="2400" dirty="0"/>
              <a:t>Baseras på laserdata samt </a:t>
            </a:r>
            <a:r>
              <a:rPr lang="sv-SE" sz="2400" dirty="0" err="1"/>
              <a:t>ytmodell</a:t>
            </a:r>
            <a:r>
              <a:rPr lang="sv-SE" sz="2400" dirty="0"/>
              <a:t> från flygbilder. </a:t>
            </a:r>
          </a:p>
          <a:p>
            <a:endParaRPr lang="sv-SE" dirty="0"/>
          </a:p>
        </p:txBody>
      </p:sp>
      <p:pic>
        <p:nvPicPr>
          <p:cNvPr id="8" name="Bild 182" descr="grid">
            <a:extLst>
              <a:ext uri="{FF2B5EF4-FFF2-40B4-BE49-F238E27FC236}">
                <a16:creationId xmlns:a16="http://schemas.microsoft.com/office/drawing/2014/main" id="{840EB026-017B-4FAC-BE6C-89D3459A6AE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t="444" b="31323"/>
          <a:stretch>
            <a:fillRect/>
          </a:stretch>
        </p:blipFill>
        <p:spPr bwMode="auto">
          <a:xfrm>
            <a:off x="612569" y="2498423"/>
            <a:ext cx="9203784" cy="3037295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4ED9816-3A32-4812-BB38-72FC13A50E22}"/>
              </a:ext>
            </a:extLst>
          </p:cNvPr>
          <p:cNvSpPr txBox="1"/>
          <p:nvPr/>
        </p:nvSpPr>
        <p:spPr>
          <a:xfrm>
            <a:off x="612568" y="5682827"/>
            <a:ext cx="10515600" cy="9039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sv-SE" sz="2400" dirty="0"/>
          </a:p>
        </p:txBody>
      </p:sp>
      <p:sp>
        <p:nvSpPr>
          <p:cNvPr id="7" name="Speech Bubble: Oval 4">
            <a:extLst>
              <a:ext uri="{FF2B5EF4-FFF2-40B4-BE49-F238E27FC236}">
                <a16:creationId xmlns:a16="http://schemas.microsoft.com/office/drawing/2014/main" id="{06358882-50B7-41D4-976E-0D176F316657}"/>
              </a:ext>
            </a:extLst>
          </p:cNvPr>
          <p:cNvSpPr/>
          <p:nvPr/>
        </p:nvSpPr>
        <p:spPr>
          <a:xfrm>
            <a:off x="7819464" y="2470130"/>
            <a:ext cx="4372535" cy="3308877"/>
          </a:xfrm>
          <a:prstGeom prst="wedgeEllipseCallout">
            <a:avLst>
              <a:gd name="adj1" fmla="val -82812"/>
              <a:gd name="adj2" fmla="val 6107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översvämningskartering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detaljplanering och projektering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bygglov nära vatten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beredskapsplanering för klimat- och miljöförändringar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optimal placering av vindkraftverk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sändarmaster för mobiltelefoni</a:t>
            </a:r>
            <a:endParaRPr lang="sv-SE" kern="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73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60EE-F0FF-489E-9A88-D5BD83C9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Tjänster markhöjdmodellen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6694EE-69E5-49F4-9FEA-3183B5294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400" b="1" dirty="0"/>
          </a:p>
          <a:p>
            <a:endParaRPr lang="sv-SE" sz="2400" b="1" dirty="0"/>
          </a:p>
          <a:p>
            <a:endParaRPr lang="sv-SE" sz="2400" b="1" dirty="0"/>
          </a:p>
          <a:p>
            <a:endParaRPr lang="sv-SE" sz="2400" b="1" dirty="0"/>
          </a:p>
          <a:p>
            <a:endParaRPr lang="sv-SE" sz="2400" b="1" dirty="0"/>
          </a:p>
          <a:p>
            <a:r>
              <a:rPr lang="sv-SE" sz="2400" b="1" dirty="0"/>
              <a:t>Höjdmodell visning: </a:t>
            </a:r>
            <a:r>
              <a:rPr lang="sv-SE" sz="2400" dirty="0"/>
              <a:t> rasterbilder som visualiserar terrängens form i två varianter, en lutningsbild och en skuggningsbild. </a:t>
            </a:r>
            <a:br>
              <a:rPr lang="sv-SE" sz="2400" dirty="0"/>
            </a:br>
            <a:endParaRPr lang="sv-SE" sz="2400" dirty="0"/>
          </a:p>
          <a:p>
            <a:r>
              <a:rPr lang="sv-SE" sz="2400" b="1" dirty="0"/>
              <a:t>Höjd direkt:</a:t>
            </a:r>
            <a:r>
              <a:rPr lang="sv-SE" sz="2400" dirty="0"/>
              <a:t> ger svar på frågor om höjd för enskilda punkter eller brytpunkter på en linje eller polygon. </a:t>
            </a:r>
            <a:br>
              <a:rPr lang="sv-SE" sz="2400" dirty="0"/>
            </a:br>
            <a:endParaRPr lang="sv-SE" sz="2400" dirty="0"/>
          </a:p>
          <a:p>
            <a:r>
              <a:rPr lang="sv-SE" sz="2400" b="1" dirty="0"/>
              <a:t>Höjdmodell Nedladdning:</a:t>
            </a:r>
            <a:r>
              <a:rPr lang="sv-SE" sz="2400" dirty="0"/>
              <a:t> för direktläsning och nedladdning av höjddata.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AB783BA-5740-4830-91E9-A23DE5666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477" y="1497914"/>
            <a:ext cx="6589747" cy="192431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AB4C223-E216-482B-856B-7D920E105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0934"/>
          <a:stretch/>
        </p:blipFill>
        <p:spPr>
          <a:xfrm>
            <a:off x="612569" y="1497914"/>
            <a:ext cx="6631278" cy="19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>
            <a:hlinkClick r:id="rId3"/>
            <a:extLst>
              <a:ext uri="{FF2B5EF4-FFF2-40B4-BE49-F238E27FC236}">
                <a16:creationId xmlns:a16="http://schemas.microsoft.com/office/drawing/2014/main" id="{C2A09278-7C9B-45AE-8CDE-64CFF4AEEA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3" t="2496" r="1129" b="5818"/>
          <a:stretch/>
        </p:blipFill>
        <p:spPr>
          <a:xfrm>
            <a:off x="612568" y="2336800"/>
            <a:ext cx="10515599" cy="3406267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2A156B88-4834-4EE8-A6D0-B3D296D0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411391"/>
            <a:ext cx="10825744" cy="4874803"/>
          </a:xfrm>
        </p:spPr>
        <p:txBody>
          <a:bodyPr/>
          <a:lstStyle/>
          <a:p>
            <a:r>
              <a:rPr lang="sv-SE" sz="2400" dirty="0"/>
              <a:t>Höjdvärden på marken i ett </a:t>
            </a:r>
            <a:r>
              <a:rPr lang="sv-SE" sz="2400" dirty="0" err="1"/>
              <a:t>grid</a:t>
            </a:r>
            <a:r>
              <a:rPr lang="sv-SE" sz="2400" dirty="0"/>
              <a:t> (rutnät) med 50 m mellanrum i två varianter – höjddata från nationella markhöjdmodellen och höjddata från den äldre höjddatabanken. </a:t>
            </a:r>
          </a:p>
          <a:p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360EE-F0FF-489E-9A88-D5BD83C9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Markhöjdmodell Nedladdning, </a:t>
            </a:r>
            <a:r>
              <a:rPr lang="sv-SE" dirty="0" err="1"/>
              <a:t>grid</a:t>
            </a:r>
            <a:r>
              <a:rPr lang="sv-SE" dirty="0"/>
              <a:t> 50+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4CDCE75-1D57-43F9-A872-6A9E371B97A4}"/>
              </a:ext>
            </a:extLst>
          </p:cNvPr>
          <p:cNvSpPr txBox="1"/>
          <p:nvPr/>
        </p:nvSpPr>
        <p:spPr>
          <a:xfrm>
            <a:off x="612568" y="5762332"/>
            <a:ext cx="818343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sv-SE" sz="2400" i="1" dirty="0"/>
          </a:p>
          <a:p>
            <a:pPr algn="l"/>
            <a:r>
              <a:rPr lang="sv-SE" sz="2400" i="1" dirty="0"/>
              <a:t>Tillgänglig via Geotorget Beställning i maj</a:t>
            </a:r>
          </a:p>
        </p:txBody>
      </p:sp>
      <p:sp>
        <p:nvSpPr>
          <p:cNvPr id="9" name="Speech Bubble: Oval 4">
            <a:extLst>
              <a:ext uri="{FF2B5EF4-FFF2-40B4-BE49-F238E27FC236}">
                <a16:creationId xmlns:a16="http://schemas.microsoft.com/office/drawing/2014/main" id="{23D68838-B3E8-4C10-BA42-3A57BFB5E162}"/>
              </a:ext>
            </a:extLst>
          </p:cNvPr>
          <p:cNvSpPr/>
          <p:nvPr/>
        </p:nvSpPr>
        <p:spPr>
          <a:xfrm>
            <a:off x="7298577" y="3500889"/>
            <a:ext cx="4724820" cy="3037296"/>
          </a:xfrm>
          <a:prstGeom prst="wedgeEllipseCallout">
            <a:avLst>
              <a:gd name="adj1" fmla="val -77405"/>
              <a:gd name="adj2" fmla="val -37723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generera höjdkurvor och för att ta fram terrängmodeller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göra översiktliga beräkningar och analyser vid presentationer av höjdskikt och terrängskuggning i kartor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göra tyngdkraftsbestämningar.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göra geometrisk korrigering av satellitbilder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600" dirty="0"/>
              <a:t>ruttplanering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0E2A3-2591-429D-ACB2-17CD86C0238E}"/>
              </a:ext>
            </a:extLst>
          </p:cNvPr>
          <p:cNvSpPr txBox="1"/>
          <p:nvPr/>
        </p:nvSpPr>
        <p:spPr>
          <a:xfrm rot="20255550">
            <a:off x="8538916" y="2635279"/>
            <a:ext cx="3222171" cy="52322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70AD47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ÖPPNA DATA</a:t>
            </a:r>
          </a:p>
        </p:txBody>
      </p:sp>
    </p:spTree>
    <p:extLst>
      <p:ext uri="{BB962C8B-B14F-4D97-AF65-F5344CB8AC3E}">
        <p14:creationId xmlns:p14="http://schemas.microsoft.com/office/powerpoint/2010/main" val="34026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60EE-F0FF-489E-9A88-D5BD83C9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Ytmodell</a:t>
            </a:r>
            <a:r>
              <a:rPr lang="sv-SE" dirty="0"/>
              <a:t> från flygbilder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EE72EE-B3C0-4FA4-A367-F7C477E46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Höjdsatta oklassificerade punkter skapade genom flygbildsmatchning. Produkten tillhandahålls med eller utan färg. 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D35A3D4-6594-400D-9DF5-2BB3ED52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68" y="2291097"/>
            <a:ext cx="10515599" cy="3295969"/>
          </a:xfrm>
          <a:prstGeom prst="rect">
            <a:avLst/>
          </a:prstGeom>
        </p:spPr>
      </p:pic>
      <p:sp>
        <p:nvSpPr>
          <p:cNvPr id="12" name="Speech Bubble: Oval 4">
            <a:extLst>
              <a:ext uri="{FF2B5EF4-FFF2-40B4-BE49-F238E27FC236}">
                <a16:creationId xmlns:a16="http://schemas.microsoft.com/office/drawing/2014/main" id="{980A0383-D5B7-40CB-A638-EAA6C7F0C1D3}"/>
              </a:ext>
            </a:extLst>
          </p:cNvPr>
          <p:cNvSpPr/>
          <p:nvPr/>
        </p:nvSpPr>
        <p:spPr>
          <a:xfrm>
            <a:off x="7850582" y="3695700"/>
            <a:ext cx="4176318" cy="1962623"/>
          </a:xfrm>
          <a:prstGeom prst="wedgeEllipseCallout">
            <a:avLst>
              <a:gd name="adj1" fmla="val -64178"/>
              <a:gd name="adj2" fmla="val -30927"/>
            </a:avLst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beräkna skogstillväxt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höjdsätta</a:t>
            </a:r>
            <a:r>
              <a:rPr lang="sv-SE" sz="1600" dirty="0"/>
              <a:t> data till 3D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hitta förändringar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simulera hur gasutsläpp färdas</a:t>
            </a:r>
          </a:p>
          <a:p>
            <a:endParaRPr lang="sv-SE" sz="1600" u="sng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793ABEF-977B-4E88-8092-F1DF221FA73B}"/>
              </a:ext>
            </a:extLst>
          </p:cNvPr>
          <p:cNvSpPr txBox="1"/>
          <p:nvPr/>
        </p:nvSpPr>
        <p:spPr>
          <a:xfrm>
            <a:off x="612568" y="5810507"/>
            <a:ext cx="8183438" cy="9588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sv-SE" sz="2400" i="1" dirty="0"/>
              <a:t>Kommer att byta namn till </a:t>
            </a:r>
            <a:r>
              <a:rPr lang="sv-SE" sz="2400" b="1" i="1" dirty="0" err="1"/>
              <a:t>Ythöjdmodell</a:t>
            </a:r>
            <a:r>
              <a:rPr lang="sv-SE" sz="2400" b="1" i="1" dirty="0"/>
              <a:t> Nedladdning, från flygbilder</a:t>
            </a:r>
          </a:p>
          <a:p>
            <a:pPr algn="l"/>
            <a:r>
              <a:rPr lang="sv-SE" sz="2400" i="1" dirty="0"/>
              <a:t>och bli tillgänglig via </a:t>
            </a:r>
            <a:r>
              <a:rPr lang="sv-SE" sz="2400" b="1" i="1" dirty="0"/>
              <a:t>Geotorget beställning </a:t>
            </a:r>
            <a:r>
              <a:rPr lang="sv-SE" sz="2400" i="1" dirty="0"/>
              <a:t>i maj</a:t>
            </a:r>
          </a:p>
        </p:txBody>
      </p:sp>
    </p:spTree>
    <p:extLst>
      <p:ext uri="{BB962C8B-B14F-4D97-AF65-F5344CB8AC3E}">
        <p14:creationId xmlns:p14="http://schemas.microsoft.com/office/powerpoint/2010/main" val="1875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EBF15-A3A1-4A1B-962D-A963C68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9" y="598516"/>
            <a:ext cx="10515600" cy="549412"/>
          </a:xfrm>
        </p:spPr>
        <p:txBody>
          <a:bodyPr/>
          <a:lstStyle/>
          <a:p>
            <a:r>
              <a:rPr lang="sv-SE" dirty="0"/>
              <a:t>Summering nytt bild- och höjdprodukter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5967ED-C16F-4990-A76F-F163EC9ED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415133"/>
            <a:ext cx="10892076" cy="4874803"/>
          </a:xfrm>
        </p:spPr>
        <p:txBody>
          <a:bodyPr/>
          <a:lstStyle/>
          <a:p>
            <a:endParaRPr lang="sv-SE" sz="1600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7F9C4D2E-D4E7-4268-9449-A293E518E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4431"/>
              </p:ext>
            </p:extLst>
          </p:nvPr>
        </p:nvGraphicFramePr>
        <p:xfrm>
          <a:off x="612569" y="1274434"/>
          <a:ext cx="11061980" cy="5360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392">
                  <a:extLst>
                    <a:ext uri="{9D8B030D-6E8A-4147-A177-3AD203B41FA5}">
                      <a16:colId xmlns:a16="http://schemas.microsoft.com/office/drawing/2014/main" val="4172186054"/>
                    </a:ext>
                  </a:extLst>
                </a:gridCol>
                <a:gridCol w="7508086">
                  <a:extLst>
                    <a:ext uri="{9D8B030D-6E8A-4147-A177-3AD203B41FA5}">
                      <a16:colId xmlns:a16="http://schemas.microsoft.com/office/drawing/2014/main" val="3257271514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2981421744"/>
                    </a:ext>
                  </a:extLst>
                </a:gridCol>
              </a:tblGrid>
              <a:tr h="436233">
                <a:tc>
                  <a:txBody>
                    <a:bodyPr/>
                    <a:lstStyle/>
                    <a:p>
                      <a:r>
                        <a:rPr lang="sv-SE" sz="1800" dirty="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Åtgärd/nytt 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När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925676"/>
                  </a:ext>
                </a:extLst>
              </a:tr>
              <a:tr h="436233">
                <a:tc>
                  <a:txBody>
                    <a:bodyPr/>
                    <a:lstStyle/>
                    <a:p>
                      <a:r>
                        <a:rPr lang="sv-SE" sz="1400" dirty="0" err="1"/>
                        <a:t>Ortofoto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Ortofoto</a:t>
                      </a:r>
                      <a:r>
                        <a:rPr lang="sv-SE" sz="1400" dirty="0"/>
                        <a:t> Nedladdning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102092"/>
                  </a:ext>
                </a:extLst>
              </a:tr>
              <a:tr h="436233">
                <a:tc>
                  <a:txBody>
                    <a:bodyPr/>
                    <a:lstStyle/>
                    <a:p>
                      <a:r>
                        <a:rPr lang="sv-SE" sz="1400" dirty="0"/>
                        <a:t>Historiska </a:t>
                      </a:r>
                      <a:r>
                        <a:rPr lang="sv-SE" sz="1400" dirty="0" err="1"/>
                        <a:t>Ortofoto</a:t>
                      </a:r>
                      <a:r>
                        <a:rPr lang="sv-SE" sz="1400" dirty="0"/>
                        <a:t> Visning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Kompletteras med </a:t>
                      </a:r>
                      <a:r>
                        <a:rPr lang="sv-SE" sz="1400" dirty="0" err="1"/>
                        <a:t>ortofoton</a:t>
                      </a:r>
                      <a:r>
                        <a:rPr lang="sv-SE" sz="1400" dirty="0"/>
                        <a:t> från 1993-2005 mars och byter namn till </a:t>
                      </a:r>
                      <a:r>
                        <a:rPr lang="sv-SE" sz="1400" dirty="0" err="1"/>
                        <a:t>Ortofoto</a:t>
                      </a:r>
                      <a:r>
                        <a:rPr lang="sv-SE" sz="1400" dirty="0"/>
                        <a:t> historiska 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Mars/maj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01838"/>
                  </a:ext>
                </a:extLst>
              </a:tr>
              <a:tr h="358547">
                <a:tc>
                  <a:txBody>
                    <a:bodyPr/>
                    <a:lstStyle/>
                    <a:p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Historiska </a:t>
                      </a:r>
                      <a:r>
                        <a:rPr lang="sv-SE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ortofoton</a:t>
                      </a:r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Ortofoto</a:t>
                      </a:r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Historiska Nedladdning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553916"/>
                  </a:ext>
                </a:extLst>
              </a:tr>
              <a:tr h="358547">
                <a:tc>
                  <a:txBody>
                    <a:bodyPr/>
                    <a:lstStyle/>
                    <a:p>
                      <a:r>
                        <a:rPr lang="sv-SE" sz="1400" dirty="0"/>
                        <a:t>Digital flygbildsdata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Flygbild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sv-SE" sz="1400" dirty="0"/>
                        <a:t> Nedladdning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43619"/>
                  </a:ext>
                </a:extLst>
              </a:tr>
              <a:tr h="358547">
                <a:tc>
                  <a:txBody>
                    <a:bodyPr/>
                    <a:lstStyle/>
                    <a:p>
                      <a:r>
                        <a:rPr lang="sv-SE" sz="1400" dirty="0"/>
                        <a:t>Skannad Analog </a:t>
                      </a:r>
                      <a:r>
                        <a:rPr lang="sv-SE" sz="1400" dirty="0" err="1"/>
                        <a:t>Flybilder</a:t>
                      </a:r>
                      <a:r>
                        <a:rPr lang="sv-SE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Flygbild Skannade Nedladdning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90623"/>
                  </a:ext>
                </a:extLst>
              </a:tr>
              <a:tr h="436233">
                <a:tc>
                  <a:txBody>
                    <a:bodyPr/>
                    <a:lstStyle/>
                    <a:p>
                      <a:r>
                        <a:rPr lang="sv-SE" sz="1400" dirty="0" err="1"/>
                        <a:t>Ytmodell</a:t>
                      </a:r>
                      <a:r>
                        <a:rPr lang="sv-SE" sz="1400" dirty="0"/>
                        <a:t> från flygbilder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Byter namn till </a:t>
                      </a:r>
                      <a:r>
                        <a:rPr lang="sv-SE" sz="1400" dirty="0" err="1"/>
                        <a:t>Ythöjdmodell</a:t>
                      </a:r>
                      <a:r>
                        <a:rPr lang="sv-SE" sz="1400" dirty="0"/>
                        <a:t> Nedladdning, från flygbilder och blir tillgänglig via Geotorget Beställning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180304"/>
                  </a:ext>
                </a:extLst>
              </a:tr>
              <a:tr h="358547">
                <a:tc>
                  <a:txBody>
                    <a:bodyPr/>
                    <a:lstStyle/>
                    <a:p>
                      <a:r>
                        <a:rPr lang="sv-SE" sz="1400" dirty="0"/>
                        <a:t>Laserdata Nedladdning, skog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API via Geotorget Beställning 29 mars avveckling ftp i höst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Mars/sep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71755"/>
                  </a:ext>
                </a:extLst>
              </a:tr>
              <a:tr h="436233">
                <a:tc>
                  <a:txBody>
                    <a:bodyPr/>
                    <a:lstStyle/>
                    <a:p>
                      <a:r>
                        <a:rPr lang="sv-SE" sz="1400" dirty="0"/>
                        <a:t>Laserdata NH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Laserdata Nedladdning, NH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168157"/>
                  </a:ext>
                </a:extLst>
              </a:tr>
              <a:tr h="436233">
                <a:tc>
                  <a:txBody>
                    <a:bodyPr/>
                    <a:lstStyle/>
                    <a:p>
                      <a:r>
                        <a:rPr lang="sv-SE" sz="1400" dirty="0"/>
                        <a:t>Markhöjdmodell Grid 50+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via Geotorget Beställning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10271"/>
                  </a:ext>
                </a:extLst>
              </a:tr>
              <a:tr h="436233">
                <a:tc>
                  <a:txBody>
                    <a:bodyPr/>
                    <a:lstStyle/>
                    <a:p>
                      <a:r>
                        <a:rPr lang="sv-SE" sz="1400" dirty="0"/>
                        <a:t>Höjd Direkt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/>
                        <a:t>Markhöjd</a:t>
                      </a:r>
                      <a:r>
                        <a:rPr lang="sv-SE" sz="1400" dirty="0"/>
                        <a:t> direkt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98057"/>
                  </a:ext>
                </a:extLst>
              </a:tr>
              <a:tr h="436233">
                <a:tc>
                  <a:txBody>
                    <a:bodyPr/>
                    <a:lstStyle/>
                    <a:p>
                      <a:r>
                        <a:rPr lang="sv-SE" sz="1400" dirty="0"/>
                        <a:t>Höjdmodell Nedladdning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Markhöjdmodell Nedladdning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16425"/>
                  </a:ext>
                </a:extLst>
              </a:tr>
              <a:tr h="436233">
                <a:tc>
                  <a:txBody>
                    <a:bodyPr/>
                    <a:lstStyle/>
                    <a:p>
                      <a:r>
                        <a:rPr lang="sv-SE" sz="1400" dirty="0"/>
                        <a:t>Höjdmodell Visning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Markhöjdmodell Visning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32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6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94E77-CCE1-43FF-AFC8-35DD1474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5F4371C-5695-4B73-9F0E-E5DD7D5C9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02" y="457199"/>
            <a:ext cx="8152897" cy="6424837"/>
          </a:xfrm>
        </p:spPr>
      </p:pic>
    </p:spTree>
    <p:extLst>
      <p:ext uri="{BB962C8B-B14F-4D97-AF65-F5344CB8AC3E}">
        <p14:creationId xmlns:p14="http://schemas.microsoft.com/office/powerpoint/2010/main" val="11010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1FA6AD-8C1D-45BD-A5A0-4C431D22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6000" dirty="0"/>
              <a:t>Tack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4241DFD-1ACA-49C8-8DCF-55E1AB702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33" y="1876926"/>
            <a:ext cx="8515734" cy="4257867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16CF281-B6D9-4812-AF55-66BCC2D45715}"/>
              </a:ext>
            </a:extLst>
          </p:cNvPr>
          <p:cNvSpPr txBox="1"/>
          <p:nvPr/>
        </p:nvSpPr>
        <p:spPr>
          <a:xfrm>
            <a:off x="4371703" y="6191794"/>
            <a:ext cx="3448594" cy="6662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3600" b="1" dirty="0"/>
              <a:t>Monter 26</a:t>
            </a:r>
          </a:p>
        </p:txBody>
      </p:sp>
    </p:spTree>
    <p:extLst>
      <p:ext uri="{BB962C8B-B14F-4D97-AF65-F5344CB8AC3E}">
        <p14:creationId xmlns:p14="http://schemas.microsoft.com/office/powerpoint/2010/main" val="9661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A457745-2518-4B78-9BC1-B2B95C206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" r="49544" b="1"/>
          <a:stretch/>
        </p:blipFill>
        <p:spPr>
          <a:xfrm>
            <a:off x="5502197" y="381000"/>
            <a:ext cx="5631823" cy="65659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C464448-F0C1-474C-8277-2E160BDE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Sannolikhet för moln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1A2819B-9409-460D-8CB5-CA7C25419607}"/>
              </a:ext>
            </a:extLst>
          </p:cNvPr>
          <p:cNvSpPr txBox="1"/>
          <p:nvPr/>
        </p:nvSpPr>
        <p:spPr>
          <a:xfrm>
            <a:off x="9644638" y="561570"/>
            <a:ext cx="1402080" cy="3232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endParaRPr lang="sv-SE" sz="2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FBB7992-4ABC-4EB2-ADF0-A48722A1CDD9}"/>
              </a:ext>
            </a:extLst>
          </p:cNvPr>
          <p:cNvSpPr txBox="1"/>
          <p:nvPr/>
        </p:nvSpPr>
        <p:spPr>
          <a:xfrm>
            <a:off x="9116060" y="3185853"/>
            <a:ext cx="2311400" cy="41032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736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0D093-B5C5-4B33-8620-AF414E71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9" y="3107132"/>
            <a:ext cx="10515600" cy="620530"/>
          </a:xfrm>
        </p:spPr>
        <p:txBody>
          <a:bodyPr/>
          <a:lstStyle/>
          <a:p>
            <a:r>
              <a:rPr lang="sv-SE" dirty="0"/>
              <a:t>Förändringar i bildförsörjningsprogrammet från år 2023</a:t>
            </a:r>
          </a:p>
        </p:txBody>
      </p:sp>
    </p:spTree>
    <p:extLst>
      <p:ext uri="{BB962C8B-B14F-4D97-AF65-F5344CB8AC3E}">
        <p14:creationId xmlns:p14="http://schemas.microsoft.com/office/powerpoint/2010/main" val="23337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22FFD5-69F9-4BD6-B0DC-13E8A568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Fler områden med högre upplösning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7960CA-37E8-4472-87F8-CE6C5CDFB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Från 11 till 41 områden med högre upplösning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Inför zoner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fotograferar en zon per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Startar 2023 med  Zon 2</a:t>
            </a:r>
          </a:p>
          <a:p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5A5A02B-EF04-487B-8B0A-456796368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956" y="1272619"/>
            <a:ext cx="3885044" cy="553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B493EA-9532-40B2-8A0A-FB44D8A1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Berörda kommuner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175ACD-D2AC-4A53-B770-9533BA67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69" y="1367007"/>
            <a:ext cx="2261260" cy="5214267"/>
          </a:xfrm>
          <a:ln>
            <a:noFill/>
          </a:ln>
        </p:spPr>
        <p:txBody>
          <a:bodyPr/>
          <a:lstStyle/>
          <a:p>
            <a:r>
              <a:rPr lang="sv-SE" b="1" dirty="0"/>
              <a:t>2023 zon 2</a:t>
            </a:r>
          </a:p>
          <a:p>
            <a:r>
              <a:rPr lang="sv-SE" dirty="0"/>
              <a:t>Bräcke</a:t>
            </a:r>
            <a:br>
              <a:rPr lang="sv-SE" dirty="0"/>
            </a:br>
            <a:r>
              <a:rPr lang="sv-SE" dirty="0"/>
              <a:t>Dorotea</a:t>
            </a:r>
            <a:br>
              <a:rPr lang="sv-SE" dirty="0"/>
            </a:br>
            <a:r>
              <a:rPr lang="sv-SE" dirty="0"/>
              <a:t>Edsbyn</a:t>
            </a:r>
            <a:br>
              <a:rPr lang="sv-SE" dirty="0"/>
            </a:br>
            <a:r>
              <a:rPr lang="sv-SE" dirty="0"/>
              <a:t>Hammarstrand</a:t>
            </a:r>
            <a:br>
              <a:rPr lang="sv-SE" dirty="0"/>
            </a:br>
            <a:r>
              <a:rPr lang="sv-SE" dirty="0"/>
              <a:t>Krokom</a:t>
            </a:r>
            <a:br>
              <a:rPr lang="sv-SE" dirty="0"/>
            </a:br>
            <a:r>
              <a:rPr lang="sv-SE" dirty="0"/>
              <a:t>Ljusdal</a:t>
            </a:r>
            <a:br>
              <a:rPr lang="sv-SE" dirty="0"/>
            </a:br>
            <a:r>
              <a:rPr lang="sv-SE" dirty="0"/>
              <a:t>Strömsund</a:t>
            </a:r>
            <a:br>
              <a:rPr lang="sv-SE" dirty="0"/>
            </a:br>
            <a:r>
              <a:rPr lang="sv-SE" dirty="0"/>
              <a:t>Sveg</a:t>
            </a:r>
            <a:br>
              <a:rPr lang="sv-SE" dirty="0"/>
            </a:br>
            <a:r>
              <a:rPr lang="sv-SE" dirty="0"/>
              <a:t>Svenstavik</a:t>
            </a:r>
            <a:br>
              <a:rPr lang="sv-SE" dirty="0"/>
            </a:br>
            <a:r>
              <a:rPr lang="sv-SE" dirty="0"/>
              <a:t>Ånge</a:t>
            </a:r>
            <a:br>
              <a:rPr lang="sv-SE" dirty="0"/>
            </a:br>
            <a:r>
              <a:rPr lang="sv-SE" dirty="0"/>
              <a:t>Åre</a:t>
            </a:r>
            <a:br>
              <a:rPr lang="sv-SE" dirty="0"/>
            </a:br>
            <a:r>
              <a:rPr lang="sv-SE" dirty="0"/>
              <a:t>Åsele</a:t>
            </a:r>
            <a:br>
              <a:rPr lang="sv-SE" dirty="0"/>
            </a:br>
            <a:r>
              <a:rPr lang="sv-SE" dirty="0"/>
              <a:t>Östersund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EF11ACB3-CF01-4108-B927-4738C5857AC0}"/>
              </a:ext>
            </a:extLst>
          </p:cNvPr>
          <p:cNvSpPr txBox="1">
            <a:spLocks/>
          </p:cNvSpPr>
          <p:nvPr/>
        </p:nvSpPr>
        <p:spPr>
          <a:xfrm>
            <a:off x="3535877" y="1367007"/>
            <a:ext cx="2156757" cy="4874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2024 zon 3</a:t>
            </a:r>
          </a:p>
          <a:p>
            <a:r>
              <a:rPr lang="sv-SE" dirty="0"/>
              <a:t>Arjeplog</a:t>
            </a:r>
            <a:br>
              <a:rPr lang="sv-SE" dirty="0"/>
            </a:br>
            <a:r>
              <a:rPr lang="sv-SE" dirty="0"/>
              <a:t>Arvidsjaur</a:t>
            </a:r>
            <a:br>
              <a:rPr lang="sv-SE" dirty="0"/>
            </a:br>
            <a:r>
              <a:rPr lang="sv-SE" dirty="0"/>
              <a:t>Lycksele</a:t>
            </a:r>
            <a:br>
              <a:rPr lang="sv-SE" dirty="0"/>
            </a:br>
            <a:r>
              <a:rPr lang="sv-SE" dirty="0"/>
              <a:t>Malå</a:t>
            </a:r>
            <a:br>
              <a:rPr lang="sv-SE" dirty="0"/>
            </a:br>
            <a:r>
              <a:rPr lang="sv-SE" dirty="0"/>
              <a:t>Norsjö</a:t>
            </a:r>
            <a:br>
              <a:rPr lang="sv-SE" dirty="0"/>
            </a:br>
            <a:r>
              <a:rPr lang="sv-SE" dirty="0"/>
              <a:t>Sorsele</a:t>
            </a:r>
            <a:br>
              <a:rPr lang="sv-SE" dirty="0"/>
            </a:br>
            <a:r>
              <a:rPr lang="sv-SE" dirty="0"/>
              <a:t>Storuman</a:t>
            </a:r>
            <a:br>
              <a:rPr lang="sv-SE" dirty="0"/>
            </a:br>
            <a:r>
              <a:rPr lang="sv-SE" dirty="0"/>
              <a:t>Vilhelmina</a:t>
            </a:r>
            <a:br>
              <a:rPr lang="sv-SE" dirty="0"/>
            </a:br>
            <a:r>
              <a:rPr lang="sv-SE" dirty="0"/>
              <a:t>Vindeln</a:t>
            </a:r>
            <a:br>
              <a:rPr lang="sv-SE" b="1" dirty="0"/>
            </a:br>
            <a:endParaRPr lang="sv-SE" b="1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FD36952-06B1-4B19-AB27-5940770A97F8}"/>
              </a:ext>
            </a:extLst>
          </p:cNvPr>
          <p:cNvSpPr txBox="1">
            <a:spLocks/>
          </p:cNvSpPr>
          <p:nvPr/>
        </p:nvSpPr>
        <p:spPr>
          <a:xfrm>
            <a:off x="6499366" y="1367006"/>
            <a:ext cx="2156757" cy="4874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2025 zon 4</a:t>
            </a:r>
          </a:p>
          <a:p>
            <a:r>
              <a:rPr lang="sv-SE" dirty="0"/>
              <a:t>Gällivare</a:t>
            </a:r>
            <a:br>
              <a:rPr lang="sv-SE" dirty="0"/>
            </a:br>
            <a:r>
              <a:rPr lang="sv-SE" dirty="0"/>
              <a:t>Jokkmokk</a:t>
            </a:r>
            <a:br>
              <a:rPr lang="sv-SE" dirty="0"/>
            </a:br>
            <a:r>
              <a:rPr lang="sv-SE" dirty="0"/>
              <a:t>Kiruna</a:t>
            </a:r>
            <a:br>
              <a:rPr lang="sv-SE" dirty="0"/>
            </a:br>
            <a:r>
              <a:rPr lang="sv-SE" dirty="0"/>
              <a:t>Pajala</a:t>
            </a:r>
            <a:br>
              <a:rPr lang="sv-SE" dirty="0"/>
            </a:br>
            <a:r>
              <a:rPr lang="sv-SE" dirty="0"/>
              <a:t>Överkalix</a:t>
            </a:r>
            <a:br>
              <a:rPr lang="sv-SE" dirty="0"/>
            </a:br>
            <a:r>
              <a:rPr lang="sv-SE" dirty="0"/>
              <a:t>Övertorneå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56F724A-F875-4C67-9579-9C3FD809FDF3}"/>
              </a:ext>
            </a:extLst>
          </p:cNvPr>
          <p:cNvSpPr txBox="1">
            <a:spLocks/>
          </p:cNvSpPr>
          <p:nvPr/>
        </p:nvSpPr>
        <p:spPr>
          <a:xfrm>
            <a:off x="9422674" y="1367005"/>
            <a:ext cx="2418031" cy="4874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/>
              <a:t>2026 zon 1</a:t>
            </a:r>
          </a:p>
          <a:p>
            <a:r>
              <a:rPr lang="sv-SE" dirty="0"/>
              <a:t>Arvika</a:t>
            </a:r>
            <a:br>
              <a:rPr lang="sv-SE" dirty="0"/>
            </a:br>
            <a:r>
              <a:rPr lang="sv-SE" dirty="0"/>
              <a:t>Charlottenberg</a:t>
            </a:r>
            <a:br>
              <a:rPr lang="sv-SE" dirty="0"/>
            </a:br>
            <a:r>
              <a:rPr lang="sv-SE" dirty="0"/>
              <a:t>Filipstad</a:t>
            </a:r>
            <a:br>
              <a:rPr lang="sv-SE" dirty="0"/>
            </a:br>
            <a:r>
              <a:rPr lang="sv-SE" dirty="0"/>
              <a:t>Forshaga</a:t>
            </a:r>
            <a:br>
              <a:rPr lang="sv-SE" dirty="0"/>
            </a:br>
            <a:r>
              <a:rPr lang="sv-SE" dirty="0"/>
              <a:t>Hagfors</a:t>
            </a:r>
            <a:br>
              <a:rPr lang="sv-SE" dirty="0"/>
            </a:br>
            <a:r>
              <a:rPr lang="sv-SE" dirty="0"/>
              <a:t>Hällefors</a:t>
            </a:r>
            <a:br>
              <a:rPr lang="sv-SE" dirty="0"/>
            </a:br>
            <a:r>
              <a:rPr lang="sv-SE" dirty="0"/>
              <a:t>Malung</a:t>
            </a:r>
            <a:br>
              <a:rPr lang="sv-SE" dirty="0"/>
            </a:br>
            <a:r>
              <a:rPr lang="sv-SE" dirty="0"/>
              <a:t>Munkfors</a:t>
            </a:r>
            <a:br>
              <a:rPr lang="sv-SE" dirty="0"/>
            </a:br>
            <a:r>
              <a:rPr lang="sv-SE" dirty="0"/>
              <a:t>Sunne</a:t>
            </a:r>
            <a:br>
              <a:rPr lang="sv-SE" dirty="0"/>
            </a:br>
            <a:r>
              <a:rPr lang="sv-SE" dirty="0"/>
              <a:t>Torsby</a:t>
            </a:r>
            <a:br>
              <a:rPr lang="sv-SE" dirty="0"/>
            </a:br>
            <a:r>
              <a:rPr lang="sv-SE" dirty="0"/>
              <a:t>Vansbro</a:t>
            </a:r>
            <a:br>
              <a:rPr lang="sv-SE" dirty="0"/>
            </a:br>
            <a:r>
              <a:rPr lang="sv-SE" dirty="0"/>
              <a:t>Årjäng</a:t>
            </a:r>
            <a:br>
              <a:rPr lang="sv-SE" dirty="0"/>
            </a:br>
            <a:r>
              <a:rPr lang="sv-SE" dirty="0"/>
              <a:t>Älvdalen</a:t>
            </a:r>
          </a:p>
        </p:txBody>
      </p:sp>
    </p:spTree>
    <p:extLst>
      <p:ext uri="{BB962C8B-B14F-4D97-AF65-F5344CB8AC3E}">
        <p14:creationId xmlns:p14="http://schemas.microsoft.com/office/powerpoint/2010/main" val="20536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2CF734-9635-4BE6-9966-74DEF756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9" y="763149"/>
            <a:ext cx="10515600" cy="549412"/>
          </a:xfrm>
        </p:spPr>
        <p:txBody>
          <a:bodyPr/>
          <a:lstStyle/>
          <a:p>
            <a:r>
              <a:rPr lang="sv-SE" dirty="0"/>
              <a:t>Bildförsörjningsprogram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B18121-6462-43C7-8BB7-3C6AC81D7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Utfall 2021 					Plan 2022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FCE75AE-BB3E-4D3B-9CA6-149EAACF1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80" y="1312561"/>
            <a:ext cx="2346280" cy="550817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168B2C9-5904-432E-8079-87D82114C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0" y="1234154"/>
            <a:ext cx="2499928" cy="556154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23430CF-4C62-4E8F-8370-FF4A417698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234"/>
          <a:stretch/>
        </p:blipFill>
        <p:spPr>
          <a:xfrm>
            <a:off x="10047151" y="2082193"/>
            <a:ext cx="2162036" cy="471350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0808CD3-0B53-448A-AA2E-138EA4DF6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377" y="5932400"/>
            <a:ext cx="1372792" cy="8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5B40D8-3794-4A1B-9577-8B85FF0C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Laserskanning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A45454D-6325-45C3-853F-9D7C67694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15BF1FD-2A03-4C2C-AFC8-1B3C4EB5E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" t="899" r="2157" b="1413"/>
          <a:stretch/>
        </p:blipFill>
        <p:spPr>
          <a:xfrm>
            <a:off x="6975566" y="444137"/>
            <a:ext cx="2860765" cy="63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2CF734-9635-4BE6-9966-74DEF756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Laserskanning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06B248-5C08-46B4-80F9-1830B253D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182" y="1303101"/>
            <a:ext cx="2282386" cy="5410982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23098FC0-0946-445B-B744-CA42FED8E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Utfall 2018-					            Plan 2022</a:t>
            </a:r>
          </a:p>
          <a:p>
            <a:r>
              <a:rPr lang="sv-SE" dirty="0"/>
              <a:t>vecka 12 2022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9C77430-9691-4755-86FE-239075B3B4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86" t="8264" r="3127"/>
          <a:stretch/>
        </p:blipFill>
        <p:spPr>
          <a:xfrm>
            <a:off x="3112819" y="1415133"/>
            <a:ext cx="2651761" cy="53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TMÄTERIET">
  <a:themeElements>
    <a:clrScheme name="Lantmäteri">
      <a:dk1>
        <a:sysClr val="windowText" lastClr="000000"/>
      </a:dk1>
      <a:lt1>
        <a:sysClr val="window" lastClr="FFFFFF"/>
      </a:lt1>
      <a:dk2>
        <a:srgbClr val="000000"/>
      </a:dk2>
      <a:lt2>
        <a:srgbClr val="E40427"/>
      </a:lt2>
      <a:accent1>
        <a:srgbClr val="7AB800"/>
      </a:accent1>
      <a:accent2>
        <a:srgbClr val="2D7CAD"/>
      </a:accent2>
      <a:accent3>
        <a:srgbClr val="8455A1"/>
      </a:accent3>
      <a:accent4>
        <a:srgbClr val="EF8604"/>
      </a:accent4>
      <a:accent5>
        <a:srgbClr val="000000"/>
      </a:accent5>
      <a:accent6>
        <a:srgbClr val="000000"/>
      </a:accent6>
      <a:hlink>
        <a:srgbClr val="AEABAB"/>
      </a:hlink>
      <a:folHlink>
        <a:srgbClr val="AEABAB"/>
      </a:folHlink>
    </a:clrScheme>
    <a:fontScheme name="Lantmäteri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tmäteriet_PP_mall.pptx" id="{3BE7C8D8-F29C-424D-9573-59AB15231008}" vid="{505B374F-8DF6-443F-936F-FF34CFA7E09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Lantmäteriet_PP_mall</Template>
  <TotalTime>18037</TotalTime>
  <Words>1118</Words>
  <Application>Microsoft Office PowerPoint</Application>
  <PresentationFormat>Bredbild</PresentationFormat>
  <Paragraphs>235</Paragraphs>
  <Slides>27</Slides>
  <Notes>27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Gill Sans MT</vt:lpstr>
      <vt:lpstr>Verdana</vt:lpstr>
      <vt:lpstr>LANTMÄTERIET</vt:lpstr>
      <vt:lpstr>Bild och höjd</vt:lpstr>
      <vt:lpstr>Bildförsörjningsprogrammet</vt:lpstr>
      <vt:lpstr>Sannolikhet för moln</vt:lpstr>
      <vt:lpstr>Förändringar i bildförsörjningsprogrammet från år 2023</vt:lpstr>
      <vt:lpstr>Fler områden med högre upplösning</vt:lpstr>
      <vt:lpstr>Berörda kommuner</vt:lpstr>
      <vt:lpstr>Bildförsörjningsprogram</vt:lpstr>
      <vt:lpstr>Laserskanning</vt:lpstr>
      <vt:lpstr>Laserskanning</vt:lpstr>
      <vt:lpstr>Produkter inom bild och höjd</vt:lpstr>
      <vt:lpstr>Produkter</vt:lpstr>
      <vt:lpstr>Bild</vt:lpstr>
      <vt:lpstr>Digital flygbildsdata</vt:lpstr>
      <vt:lpstr>Skannad analog flygbild</vt:lpstr>
      <vt:lpstr>Ortofoto</vt:lpstr>
      <vt:lpstr>Ortofoto - tjänster</vt:lpstr>
      <vt:lpstr>Historiska ortofoton</vt:lpstr>
      <vt:lpstr>Höjddata</vt:lpstr>
      <vt:lpstr>Laserdata NH (Nationell Höjdmodell)</vt:lpstr>
      <vt:lpstr>Laserdata nedladdning skog</vt:lpstr>
      <vt:lpstr>Markhöjdmodell Nedladdning Grid 1+</vt:lpstr>
      <vt:lpstr>Tjänster markhöjdmodellen</vt:lpstr>
      <vt:lpstr>Markhöjdmodell Nedladdning, grid 50+</vt:lpstr>
      <vt:lpstr>Ytmodell från flygbilder</vt:lpstr>
      <vt:lpstr>Summering nytt bild- och höjdprodukter </vt:lpstr>
      <vt:lpstr>PowerPoint-presentation</vt:lpstr>
      <vt:lpstr>Tack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FLYG- OCH SATELLITBILDER</dc:title>
  <dc:creator>Andersson Esbjörn</dc:creator>
  <cp:lastModifiedBy>Falk Katrin</cp:lastModifiedBy>
  <cp:revision>288</cp:revision>
  <cp:lastPrinted>2022-03-30T17:23:51Z</cp:lastPrinted>
  <dcterms:created xsi:type="dcterms:W3CDTF">2019-05-02T11:07:10Z</dcterms:created>
  <dcterms:modified xsi:type="dcterms:W3CDTF">2022-04-04T17:47:21Z</dcterms:modified>
</cp:coreProperties>
</file>