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1457" r:id="rId2"/>
    <p:sldId id="299" r:id="rId3"/>
    <p:sldId id="1478" r:id="rId4"/>
    <p:sldId id="1486" r:id="rId5"/>
    <p:sldId id="268" r:id="rId6"/>
    <p:sldId id="393" r:id="rId7"/>
    <p:sldId id="257" r:id="rId8"/>
    <p:sldId id="269" r:id="rId9"/>
    <p:sldId id="260" r:id="rId10"/>
    <p:sldId id="384" r:id="rId11"/>
    <p:sldId id="389" r:id="rId12"/>
    <p:sldId id="1433" r:id="rId13"/>
    <p:sldId id="1485" r:id="rId14"/>
    <p:sldId id="1481" r:id="rId15"/>
    <p:sldId id="256" r:id="rId16"/>
    <p:sldId id="1487" r:id="rId17"/>
    <p:sldId id="1472" r:id="rId18"/>
    <p:sldId id="1488" r:id="rId19"/>
    <p:sldId id="1489" r:id="rId20"/>
    <p:sldId id="1476" r:id="rId21"/>
    <p:sldId id="1484" r:id="rId22"/>
    <p:sldId id="262" r:id="rId23"/>
    <p:sldId id="259" r:id="rId2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CAD"/>
    <a:srgbClr val="7AB800"/>
    <a:srgbClr val="FFFFFF"/>
    <a:srgbClr val="E7E6E6"/>
    <a:srgbClr val="AE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73090" autoAdjust="0"/>
  </p:normalViewPr>
  <p:slideViewPr>
    <p:cSldViewPr snapToGrid="0">
      <p:cViewPr varScale="1">
        <p:scale>
          <a:sx n="49" d="100"/>
          <a:sy n="49" d="100"/>
        </p:scale>
        <p:origin x="1416"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55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6D8B34-539E-42CB-86EC-4F97286E3659}"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0356666A-7E3B-4EB1-B594-44410B6DEFEB}">
      <dgm:prSet custT="1"/>
      <dgm:spPr/>
      <dgm:t>
        <a:bodyPr/>
        <a:lstStyle/>
        <a:p>
          <a:r>
            <a:rPr lang="sv-SE" sz="1900" dirty="0"/>
            <a:t>Kännedom</a:t>
          </a:r>
        </a:p>
        <a:p>
          <a:r>
            <a:rPr lang="sv-SE" sz="1200" dirty="0">
              <a:solidFill>
                <a:srgbClr val="FF0000"/>
              </a:solidFill>
            </a:rPr>
            <a:t>Alla aktörer publicerar information för den insamling som genomförts (planer och utfall) på en gemensam plattform</a:t>
          </a:r>
        </a:p>
        <a:p>
          <a:r>
            <a:rPr lang="sv-SE" sz="1200" dirty="0"/>
            <a:t>Eventuellt tillhandahållande sker separat utifrån respektive aktörs förutsättningar och finansieringslösning</a:t>
          </a:r>
        </a:p>
      </dgm:t>
    </dgm:pt>
    <dgm:pt modelId="{C2DD70F5-9478-4F33-B43D-2011F7C8113C}" type="parTrans" cxnId="{B9FE3A01-74B0-4AB4-BA37-BC31C9CCAAFF}">
      <dgm:prSet/>
      <dgm:spPr/>
      <dgm:t>
        <a:bodyPr/>
        <a:lstStyle/>
        <a:p>
          <a:endParaRPr lang="en-GB"/>
        </a:p>
      </dgm:t>
    </dgm:pt>
    <dgm:pt modelId="{E3102B28-4563-4FD2-AFCB-F3CCBCA48BA6}" type="sibTrans" cxnId="{B9FE3A01-74B0-4AB4-BA37-BC31C9CCAAFF}">
      <dgm:prSet/>
      <dgm:spPr/>
      <dgm:t>
        <a:bodyPr/>
        <a:lstStyle/>
        <a:p>
          <a:endParaRPr lang="en-GB"/>
        </a:p>
      </dgm:t>
    </dgm:pt>
    <dgm:pt modelId="{0B27F4C9-0F17-4E96-AC84-89108C5AD91C}">
      <dgm:prSet custT="1"/>
      <dgm:spPr/>
      <dgm:t>
        <a:bodyPr/>
        <a:lstStyle/>
        <a:p>
          <a:r>
            <a:rPr lang="sv-SE" sz="1900" dirty="0"/>
            <a:t>Samordnad insamling</a:t>
          </a:r>
        </a:p>
        <a:p>
          <a:r>
            <a:rPr lang="sv-SE" sz="1200" dirty="0">
              <a:solidFill>
                <a:srgbClr val="FF0000"/>
              </a:solidFill>
            </a:rPr>
            <a:t>Insamling sker efter att inblandade aktörer stämt av med övriga aktörer vilka områden som kommer att flygas, och med vilka specifikationer</a:t>
          </a:r>
        </a:p>
        <a:p>
          <a:r>
            <a:rPr lang="sv-SE" sz="1200" dirty="0"/>
            <a:t>Insamlat data tillhandahålls via överenskomna format gränssnitt och specifikationer men sker separat baserat på respektive aktörs finansieringslösning</a:t>
          </a:r>
        </a:p>
        <a:p>
          <a:r>
            <a:rPr lang="sv-SE" sz="1200" dirty="0"/>
            <a:t>Metadata för den insamling som genomförts publiceras på en gemensam plattform</a:t>
          </a:r>
        </a:p>
      </dgm:t>
    </dgm:pt>
    <dgm:pt modelId="{367A2C3C-D542-4DF6-BAD4-B1F1E0D7831F}" type="parTrans" cxnId="{8C4882F8-D9EA-44F3-8388-AC4BECEF98F8}">
      <dgm:prSet/>
      <dgm:spPr/>
      <dgm:t>
        <a:bodyPr/>
        <a:lstStyle/>
        <a:p>
          <a:endParaRPr lang="en-GB"/>
        </a:p>
      </dgm:t>
    </dgm:pt>
    <dgm:pt modelId="{73EE77C7-CC7A-4AB2-82AE-A7FE4A9D2EDC}" type="sibTrans" cxnId="{8C4882F8-D9EA-44F3-8388-AC4BECEF98F8}">
      <dgm:prSet/>
      <dgm:spPr/>
      <dgm:t>
        <a:bodyPr/>
        <a:lstStyle/>
        <a:p>
          <a:endParaRPr lang="en-GB"/>
        </a:p>
      </dgm:t>
    </dgm:pt>
    <dgm:pt modelId="{650E0FBF-16C2-481F-B8E8-9B7ACFCF68F3}">
      <dgm:prSet custT="1"/>
      <dgm:spPr/>
      <dgm:t>
        <a:bodyPr/>
        <a:lstStyle/>
        <a:p>
          <a:r>
            <a:rPr lang="sv-SE" sz="1900" dirty="0"/>
            <a:t>Samverkan</a:t>
          </a:r>
        </a:p>
        <a:p>
          <a:r>
            <a:rPr lang="sv-SE" sz="1200" dirty="0">
              <a:solidFill>
                <a:srgbClr val="FF0000"/>
              </a:solidFill>
            </a:rPr>
            <a:t>Insamling sker samfinansierat efter att inblandade aktörer kommit överens om vilka områden som ska flygas, av vem och med vilka specifikationer</a:t>
          </a:r>
        </a:p>
        <a:p>
          <a:r>
            <a:rPr lang="sv-SE" sz="1200" dirty="0"/>
            <a:t>Insamlat data tillhandahålls via överenskomna format gränssnitt och specifikationer  och i enlighet med en överenskommen finansieringslösning</a:t>
          </a:r>
        </a:p>
        <a:p>
          <a:r>
            <a:rPr lang="sv-SE" sz="1200" dirty="0"/>
            <a:t>Metadata för den insamling som genomförts publiceras på en gemensam plattform</a:t>
          </a:r>
        </a:p>
      </dgm:t>
    </dgm:pt>
    <dgm:pt modelId="{0E3820CD-8883-4214-B17D-99720EF256D2}" type="parTrans" cxnId="{E741D65D-AE57-46DC-8317-2D83BCACFBD9}">
      <dgm:prSet/>
      <dgm:spPr/>
      <dgm:t>
        <a:bodyPr/>
        <a:lstStyle/>
        <a:p>
          <a:endParaRPr lang="en-GB"/>
        </a:p>
      </dgm:t>
    </dgm:pt>
    <dgm:pt modelId="{901B58C1-3915-4481-8EA4-91C8D967F161}" type="sibTrans" cxnId="{E741D65D-AE57-46DC-8317-2D83BCACFBD9}">
      <dgm:prSet/>
      <dgm:spPr/>
      <dgm:t>
        <a:bodyPr/>
        <a:lstStyle/>
        <a:p>
          <a:endParaRPr lang="en-GB"/>
        </a:p>
      </dgm:t>
    </dgm:pt>
    <dgm:pt modelId="{DE154D23-EC0B-4326-A141-8A85C2545886}" type="pres">
      <dgm:prSet presAssocID="{CD6D8B34-539E-42CB-86EC-4F97286E3659}" presName="rootnode" presStyleCnt="0">
        <dgm:presLayoutVars>
          <dgm:chMax/>
          <dgm:chPref/>
          <dgm:dir/>
          <dgm:animLvl val="lvl"/>
        </dgm:presLayoutVars>
      </dgm:prSet>
      <dgm:spPr/>
    </dgm:pt>
    <dgm:pt modelId="{FA6ABCFB-41B0-4112-8ADA-17E9E40A86DA}" type="pres">
      <dgm:prSet presAssocID="{0356666A-7E3B-4EB1-B594-44410B6DEFEB}" presName="composite" presStyleCnt="0"/>
      <dgm:spPr/>
    </dgm:pt>
    <dgm:pt modelId="{196B7C01-0E4A-4553-ABFC-AB2C6339FB5A}" type="pres">
      <dgm:prSet presAssocID="{0356666A-7E3B-4EB1-B594-44410B6DEFEB}" presName="LShape" presStyleLbl="alignNode1" presStyleIdx="0" presStyleCnt="5"/>
      <dgm:spPr/>
    </dgm:pt>
    <dgm:pt modelId="{35D03AC3-FCDF-4E03-B16A-049D29EFFB91}" type="pres">
      <dgm:prSet presAssocID="{0356666A-7E3B-4EB1-B594-44410B6DEFEB}" presName="ParentText" presStyleLbl="revTx" presStyleIdx="0" presStyleCnt="3" custScaleY="102180">
        <dgm:presLayoutVars>
          <dgm:chMax val="0"/>
          <dgm:chPref val="0"/>
          <dgm:bulletEnabled val="1"/>
        </dgm:presLayoutVars>
      </dgm:prSet>
      <dgm:spPr/>
    </dgm:pt>
    <dgm:pt modelId="{E500F28B-4D88-4393-806C-C6BD878E890B}" type="pres">
      <dgm:prSet presAssocID="{0356666A-7E3B-4EB1-B594-44410B6DEFEB}" presName="Triangle" presStyleLbl="alignNode1" presStyleIdx="1" presStyleCnt="5"/>
      <dgm:spPr/>
    </dgm:pt>
    <dgm:pt modelId="{AEDF4CCC-9F75-44EC-9C0A-393275B233CF}" type="pres">
      <dgm:prSet presAssocID="{E3102B28-4563-4FD2-AFCB-F3CCBCA48BA6}" presName="sibTrans" presStyleCnt="0"/>
      <dgm:spPr/>
    </dgm:pt>
    <dgm:pt modelId="{747E55C8-5E6F-415D-88E1-9CE09BA5F309}" type="pres">
      <dgm:prSet presAssocID="{E3102B28-4563-4FD2-AFCB-F3CCBCA48BA6}" presName="space" presStyleCnt="0"/>
      <dgm:spPr/>
    </dgm:pt>
    <dgm:pt modelId="{65802873-83F3-4735-A896-C35862197C7D}" type="pres">
      <dgm:prSet presAssocID="{0B27F4C9-0F17-4E96-AC84-89108C5AD91C}" presName="composite" presStyleCnt="0"/>
      <dgm:spPr/>
    </dgm:pt>
    <dgm:pt modelId="{6A1A4110-A735-4360-8CFB-EE8232F5DFBB}" type="pres">
      <dgm:prSet presAssocID="{0B27F4C9-0F17-4E96-AC84-89108C5AD91C}" presName="LShape" presStyleLbl="alignNode1" presStyleIdx="2" presStyleCnt="5"/>
      <dgm:spPr/>
    </dgm:pt>
    <dgm:pt modelId="{0C694EBD-7A4A-41AE-9F63-4110F9758D60}" type="pres">
      <dgm:prSet presAssocID="{0B27F4C9-0F17-4E96-AC84-89108C5AD91C}" presName="ParentText" presStyleLbl="revTx" presStyleIdx="1" presStyleCnt="3">
        <dgm:presLayoutVars>
          <dgm:chMax val="0"/>
          <dgm:chPref val="0"/>
          <dgm:bulletEnabled val="1"/>
        </dgm:presLayoutVars>
      </dgm:prSet>
      <dgm:spPr/>
    </dgm:pt>
    <dgm:pt modelId="{92B4B00E-06B0-4868-997B-F2A378C63042}" type="pres">
      <dgm:prSet presAssocID="{0B27F4C9-0F17-4E96-AC84-89108C5AD91C}" presName="Triangle" presStyleLbl="alignNode1" presStyleIdx="3" presStyleCnt="5"/>
      <dgm:spPr/>
    </dgm:pt>
    <dgm:pt modelId="{498FA11B-266D-47A8-8211-3E890C96BBBE}" type="pres">
      <dgm:prSet presAssocID="{73EE77C7-CC7A-4AB2-82AE-A7FE4A9D2EDC}" presName="sibTrans" presStyleCnt="0"/>
      <dgm:spPr/>
    </dgm:pt>
    <dgm:pt modelId="{82ECCDAE-3009-4FFA-BDB8-BEB3EC0E1274}" type="pres">
      <dgm:prSet presAssocID="{73EE77C7-CC7A-4AB2-82AE-A7FE4A9D2EDC}" presName="space" presStyleCnt="0"/>
      <dgm:spPr/>
    </dgm:pt>
    <dgm:pt modelId="{068B6E53-03C9-4F13-A9EA-07CB890596A8}" type="pres">
      <dgm:prSet presAssocID="{650E0FBF-16C2-481F-B8E8-9B7ACFCF68F3}" presName="composite" presStyleCnt="0"/>
      <dgm:spPr/>
    </dgm:pt>
    <dgm:pt modelId="{8B72307B-A915-4324-B08E-2B6D0BFA6D91}" type="pres">
      <dgm:prSet presAssocID="{650E0FBF-16C2-481F-B8E8-9B7ACFCF68F3}" presName="LShape" presStyleLbl="alignNode1" presStyleIdx="4" presStyleCnt="5"/>
      <dgm:spPr/>
    </dgm:pt>
    <dgm:pt modelId="{72B105F5-6424-42FB-A4C8-6D3AA448AC93}" type="pres">
      <dgm:prSet presAssocID="{650E0FBF-16C2-481F-B8E8-9B7ACFCF68F3}" presName="ParentText" presStyleLbl="revTx" presStyleIdx="2" presStyleCnt="3">
        <dgm:presLayoutVars>
          <dgm:chMax val="0"/>
          <dgm:chPref val="0"/>
          <dgm:bulletEnabled val="1"/>
        </dgm:presLayoutVars>
      </dgm:prSet>
      <dgm:spPr/>
    </dgm:pt>
  </dgm:ptLst>
  <dgm:cxnLst>
    <dgm:cxn modelId="{B9FE3A01-74B0-4AB4-BA37-BC31C9CCAAFF}" srcId="{CD6D8B34-539E-42CB-86EC-4F97286E3659}" destId="{0356666A-7E3B-4EB1-B594-44410B6DEFEB}" srcOrd="0" destOrd="0" parTransId="{C2DD70F5-9478-4F33-B43D-2011F7C8113C}" sibTransId="{E3102B28-4563-4FD2-AFCB-F3CCBCA48BA6}"/>
    <dgm:cxn modelId="{B87B280C-2B89-4474-AB92-8FEF8FAA1E8B}" type="presOf" srcId="{0B27F4C9-0F17-4E96-AC84-89108C5AD91C}" destId="{0C694EBD-7A4A-41AE-9F63-4110F9758D60}" srcOrd="0" destOrd="0" presId="urn:microsoft.com/office/officeart/2009/3/layout/StepUpProcess"/>
    <dgm:cxn modelId="{E741D65D-AE57-46DC-8317-2D83BCACFBD9}" srcId="{CD6D8B34-539E-42CB-86EC-4F97286E3659}" destId="{650E0FBF-16C2-481F-B8E8-9B7ACFCF68F3}" srcOrd="2" destOrd="0" parTransId="{0E3820CD-8883-4214-B17D-99720EF256D2}" sibTransId="{901B58C1-3915-4481-8EA4-91C8D967F161}"/>
    <dgm:cxn modelId="{5EDD1A67-92CF-4E21-AF46-13A48E4BB482}" type="presOf" srcId="{0356666A-7E3B-4EB1-B594-44410B6DEFEB}" destId="{35D03AC3-FCDF-4E03-B16A-049D29EFFB91}" srcOrd="0" destOrd="0" presId="urn:microsoft.com/office/officeart/2009/3/layout/StepUpProcess"/>
    <dgm:cxn modelId="{64A0B26F-EC06-4C46-B3D4-E22885CF380F}" type="presOf" srcId="{650E0FBF-16C2-481F-B8E8-9B7ACFCF68F3}" destId="{72B105F5-6424-42FB-A4C8-6D3AA448AC93}" srcOrd="0" destOrd="0" presId="urn:microsoft.com/office/officeart/2009/3/layout/StepUpProcess"/>
    <dgm:cxn modelId="{4C8CBD8C-F968-4CEE-8BC7-D102EE496968}" type="presOf" srcId="{CD6D8B34-539E-42CB-86EC-4F97286E3659}" destId="{DE154D23-EC0B-4326-A141-8A85C2545886}" srcOrd="0" destOrd="0" presId="urn:microsoft.com/office/officeart/2009/3/layout/StepUpProcess"/>
    <dgm:cxn modelId="{8C4882F8-D9EA-44F3-8388-AC4BECEF98F8}" srcId="{CD6D8B34-539E-42CB-86EC-4F97286E3659}" destId="{0B27F4C9-0F17-4E96-AC84-89108C5AD91C}" srcOrd="1" destOrd="0" parTransId="{367A2C3C-D542-4DF6-BAD4-B1F1E0D7831F}" sibTransId="{73EE77C7-CC7A-4AB2-82AE-A7FE4A9D2EDC}"/>
    <dgm:cxn modelId="{5E366364-9F6F-4B3A-9D36-EF6154B84AED}" type="presParOf" srcId="{DE154D23-EC0B-4326-A141-8A85C2545886}" destId="{FA6ABCFB-41B0-4112-8ADA-17E9E40A86DA}" srcOrd="0" destOrd="0" presId="urn:microsoft.com/office/officeart/2009/3/layout/StepUpProcess"/>
    <dgm:cxn modelId="{035FBA28-DB57-4D13-944B-01C7D66BB8DF}" type="presParOf" srcId="{FA6ABCFB-41B0-4112-8ADA-17E9E40A86DA}" destId="{196B7C01-0E4A-4553-ABFC-AB2C6339FB5A}" srcOrd="0" destOrd="0" presId="urn:microsoft.com/office/officeart/2009/3/layout/StepUpProcess"/>
    <dgm:cxn modelId="{72606442-908D-4D08-BC55-3A519A0A8BEF}" type="presParOf" srcId="{FA6ABCFB-41B0-4112-8ADA-17E9E40A86DA}" destId="{35D03AC3-FCDF-4E03-B16A-049D29EFFB91}" srcOrd="1" destOrd="0" presId="urn:microsoft.com/office/officeart/2009/3/layout/StepUpProcess"/>
    <dgm:cxn modelId="{F9181644-7C91-44C5-AD2D-E94036447324}" type="presParOf" srcId="{FA6ABCFB-41B0-4112-8ADA-17E9E40A86DA}" destId="{E500F28B-4D88-4393-806C-C6BD878E890B}" srcOrd="2" destOrd="0" presId="urn:microsoft.com/office/officeart/2009/3/layout/StepUpProcess"/>
    <dgm:cxn modelId="{185D4A47-992B-44C7-9D08-FF71122D1005}" type="presParOf" srcId="{DE154D23-EC0B-4326-A141-8A85C2545886}" destId="{AEDF4CCC-9F75-44EC-9C0A-393275B233CF}" srcOrd="1" destOrd="0" presId="urn:microsoft.com/office/officeart/2009/3/layout/StepUpProcess"/>
    <dgm:cxn modelId="{5331AA2D-96C5-406E-898B-630751AAFF86}" type="presParOf" srcId="{AEDF4CCC-9F75-44EC-9C0A-393275B233CF}" destId="{747E55C8-5E6F-415D-88E1-9CE09BA5F309}" srcOrd="0" destOrd="0" presId="urn:microsoft.com/office/officeart/2009/3/layout/StepUpProcess"/>
    <dgm:cxn modelId="{07D5B2A0-8A3A-4919-B876-817E1625B490}" type="presParOf" srcId="{DE154D23-EC0B-4326-A141-8A85C2545886}" destId="{65802873-83F3-4735-A896-C35862197C7D}" srcOrd="2" destOrd="0" presId="urn:microsoft.com/office/officeart/2009/3/layout/StepUpProcess"/>
    <dgm:cxn modelId="{DF5CB628-9202-4618-8C16-D11B4F4D0F73}" type="presParOf" srcId="{65802873-83F3-4735-A896-C35862197C7D}" destId="{6A1A4110-A735-4360-8CFB-EE8232F5DFBB}" srcOrd="0" destOrd="0" presId="urn:microsoft.com/office/officeart/2009/3/layout/StepUpProcess"/>
    <dgm:cxn modelId="{8DF19E9E-D8B0-4CE7-BCE9-857D899A0279}" type="presParOf" srcId="{65802873-83F3-4735-A896-C35862197C7D}" destId="{0C694EBD-7A4A-41AE-9F63-4110F9758D60}" srcOrd="1" destOrd="0" presId="urn:microsoft.com/office/officeart/2009/3/layout/StepUpProcess"/>
    <dgm:cxn modelId="{A8DF6541-F1DC-48A0-9309-1DB8E1CA10F2}" type="presParOf" srcId="{65802873-83F3-4735-A896-C35862197C7D}" destId="{92B4B00E-06B0-4868-997B-F2A378C63042}" srcOrd="2" destOrd="0" presId="urn:microsoft.com/office/officeart/2009/3/layout/StepUpProcess"/>
    <dgm:cxn modelId="{01945C5D-1568-48D2-89B2-FADC5157EC5C}" type="presParOf" srcId="{DE154D23-EC0B-4326-A141-8A85C2545886}" destId="{498FA11B-266D-47A8-8211-3E890C96BBBE}" srcOrd="3" destOrd="0" presId="urn:microsoft.com/office/officeart/2009/3/layout/StepUpProcess"/>
    <dgm:cxn modelId="{DB1F29C6-15EA-45DD-9FF0-BBE0C5E9203C}" type="presParOf" srcId="{498FA11B-266D-47A8-8211-3E890C96BBBE}" destId="{82ECCDAE-3009-4FFA-BDB8-BEB3EC0E1274}" srcOrd="0" destOrd="0" presId="urn:microsoft.com/office/officeart/2009/3/layout/StepUpProcess"/>
    <dgm:cxn modelId="{9B6650D9-85DC-45C8-8066-5D89A8308E05}" type="presParOf" srcId="{DE154D23-EC0B-4326-A141-8A85C2545886}" destId="{068B6E53-03C9-4F13-A9EA-07CB890596A8}" srcOrd="4" destOrd="0" presId="urn:microsoft.com/office/officeart/2009/3/layout/StepUpProcess"/>
    <dgm:cxn modelId="{69BC0CBB-2E5E-40E1-8907-D16C87BAB268}" type="presParOf" srcId="{068B6E53-03C9-4F13-A9EA-07CB890596A8}" destId="{8B72307B-A915-4324-B08E-2B6D0BFA6D91}" srcOrd="0" destOrd="0" presId="urn:microsoft.com/office/officeart/2009/3/layout/StepUpProcess"/>
    <dgm:cxn modelId="{17B3807A-1C5B-4241-9E03-0272567BC11F}" type="presParOf" srcId="{068B6E53-03C9-4F13-A9EA-07CB890596A8}" destId="{72B105F5-6424-42FB-A4C8-6D3AA448AC9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B7C01-0E4A-4553-ABFC-AB2C6339FB5A}">
      <dsp:nvSpPr>
        <dsp:cNvPr id="0" name=""/>
        <dsp:cNvSpPr/>
      </dsp:nvSpPr>
      <dsp:spPr>
        <a:xfrm rot="5400000">
          <a:off x="840614" y="1167916"/>
          <a:ext cx="2020040" cy="33613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03AC3-FCDF-4E03-B16A-049D29EFFB91}">
      <dsp:nvSpPr>
        <dsp:cNvPr id="0" name=""/>
        <dsp:cNvSpPr/>
      </dsp:nvSpPr>
      <dsp:spPr>
        <a:xfrm>
          <a:off x="503419" y="2143227"/>
          <a:ext cx="3034602" cy="271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sv-SE" sz="1900" kern="1200" dirty="0"/>
            <a:t>Kännedom</a:t>
          </a:r>
        </a:p>
        <a:p>
          <a:pPr marL="0" lvl="0" indent="0" algn="l" defTabSz="844550">
            <a:lnSpc>
              <a:spcPct val="90000"/>
            </a:lnSpc>
            <a:spcBef>
              <a:spcPct val="0"/>
            </a:spcBef>
            <a:spcAft>
              <a:spcPct val="35000"/>
            </a:spcAft>
            <a:buNone/>
          </a:pPr>
          <a:r>
            <a:rPr lang="sv-SE" sz="1200" kern="1200" dirty="0">
              <a:solidFill>
                <a:srgbClr val="FF0000"/>
              </a:solidFill>
            </a:rPr>
            <a:t>Alla aktörer publicerar information för den insamling som genomförts (planer och utfall) på en gemensam plattform</a:t>
          </a:r>
        </a:p>
        <a:p>
          <a:pPr marL="0" lvl="0" indent="0" algn="l" defTabSz="844550">
            <a:lnSpc>
              <a:spcPct val="90000"/>
            </a:lnSpc>
            <a:spcBef>
              <a:spcPct val="0"/>
            </a:spcBef>
            <a:spcAft>
              <a:spcPct val="35000"/>
            </a:spcAft>
            <a:buNone/>
          </a:pPr>
          <a:r>
            <a:rPr lang="sv-SE" sz="1200" kern="1200" dirty="0"/>
            <a:t>Eventuellt tillhandahållande sker separat utifrån respektive aktörs förutsättningar och finansieringslösning</a:t>
          </a:r>
        </a:p>
      </dsp:txBody>
      <dsp:txXfrm>
        <a:off x="503419" y="2143227"/>
        <a:ext cx="3034602" cy="2717995"/>
      </dsp:txXfrm>
    </dsp:sp>
    <dsp:sp modelId="{E500F28B-4D88-4393-806C-C6BD878E890B}">
      <dsp:nvSpPr>
        <dsp:cNvPr id="0" name=""/>
        <dsp:cNvSpPr/>
      </dsp:nvSpPr>
      <dsp:spPr>
        <a:xfrm>
          <a:off x="2965455" y="920453"/>
          <a:ext cx="572566" cy="57256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1A4110-A735-4360-8CFB-EE8232F5DFBB}">
      <dsp:nvSpPr>
        <dsp:cNvPr id="0" name=""/>
        <dsp:cNvSpPr/>
      </dsp:nvSpPr>
      <dsp:spPr>
        <a:xfrm rot="5400000">
          <a:off x="4555560" y="248648"/>
          <a:ext cx="2020040" cy="33613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94EBD-7A4A-41AE-9F63-4110F9758D60}">
      <dsp:nvSpPr>
        <dsp:cNvPr id="0" name=""/>
        <dsp:cNvSpPr/>
      </dsp:nvSpPr>
      <dsp:spPr>
        <a:xfrm>
          <a:off x="4218365" y="1252954"/>
          <a:ext cx="3034602" cy="266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sv-SE" sz="1900" kern="1200" dirty="0"/>
            <a:t>Samordnad insamling</a:t>
          </a:r>
        </a:p>
        <a:p>
          <a:pPr marL="0" lvl="0" indent="0" algn="l" defTabSz="844550">
            <a:lnSpc>
              <a:spcPct val="90000"/>
            </a:lnSpc>
            <a:spcBef>
              <a:spcPct val="0"/>
            </a:spcBef>
            <a:spcAft>
              <a:spcPct val="35000"/>
            </a:spcAft>
            <a:buNone/>
          </a:pPr>
          <a:r>
            <a:rPr lang="sv-SE" sz="1200" kern="1200" dirty="0">
              <a:solidFill>
                <a:srgbClr val="FF0000"/>
              </a:solidFill>
            </a:rPr>
            <a:t>Insamling sker efter att inblandade aktörer stämt av med övriga aktörer vilka områden som kommer att flygas, och med vilka specifikationer</a:t>
          </a:r>
        </a:p>
        <a:p>
          <a:pPr marL="0" lvl="0" indent="0" algn="l" defTabSz="844550">
            <a:lnSpc>
              <a:spcPct val="90000"/>
            </a:lnSpc>
            <a:spcBef>
              <a:spcPct val="0"/>
            </a:spcBef>
            <a:spcAft>
              <a:spcPct val="35000"/>
            </a:spcAft>
            <a:buNone/>
          </a:pPr>
          <a:r>
            <a:rPr lang="sv-SE" sz="1200" kern="1200" dirty="0"/>
            <a:t>Insamlat data tillhandahålls via överenskomna format gränssnitt och specifikationer men sker separat baserat på respektive aktörs finansieringslösning</a:t>
          </a:r>
        </a:p>
        <a:p>
          <a:pPr marL="0" lvl="0" indent="0" algn="l" defTabSz="844550">
            <a:lnSpc>
              <a:spcPct val="90000"/>
            </a:lnSpc>
            <a:spcBef>
              <a:spcPct val="0"/>
            </a:spcBef>
            <a:spcAft>
              <a:spcPct val="35000"/>
            </a:spcAft>
            <a:buNone/>
          </a:pPr>
          <a:r>
            <a:rPr lang="sv-SE" sz="1200" kern="1200" dirty="0"/>
            <a:t>Metadata för den insamling som genomförts publiceras på en gemensam plattform</a:t>
          </a:r>
        </a:p>
      </dsp:txBody>
      <dsp:txXfrm>
        <a:off x="4218365" y="1252954"/>
        <a:ext cx="3034602" cy="2660007"/>
      </dsp:txXfrm>
    </dsp:sp>
    <dsp:sp modelId="{92B4B00E-06B0-4868-997B-F2A378C63042}">
      <dsp:nvSpPr>
        <dsp:cNvPr id="0" name=""/>
        <dsp:cNvSpPr/>
      </dsp:nvSpPr>
      <dsp:spPr>
        <a:xfrm>
          <a:off x="6680401" y="1186"/>
          <a:ext cx="572566" cy="57256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72307B-A915-4324-B08E-2B6D0BFA6D91}">
      <dsp:nvSpPr>
        <dsp:cNvPr id="0" name=""/>
        <dsp:cNvSpPr/>
      </dsp:nvSpPr>
      <dsp:spPr>
        <a:xfrm rot="5400000">
          <a:off x="8270506" y="-670618"/>
          <a:ext cx="2020040" cy="33613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B105F5-6424-42FB-A4C8-6D3AA448AC93}">
      <dsp:nvSpPr>
        <dsp:cNvPr id="0" name=""/>
        <dsp:cNvSpPr/>
      </dsp:nvSpPr>
      <dsp:spPr>
        <a:xfrm>
          <a:off x="7933311" y="333687"/>
          <a:ext cx="3034602" cy="266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sv-SE" sz="1900" kern="1200" dirty="0"/>
            <a:t>Samverkan</a:t>
          </a:r>
        </a:p>
        <a:p>
          <a:pPr marL="0" lvl="0" indent="0" algn="l" defTabSz="844550">
            <a:lnSpc>
              <a:spcPct val="90000"/>
            </a:lnSpc>
            <a:spcBef>
              <a:spcPct val="0"/>
            </a:spcBef>
            <a:spcAft>
              <a:spcPct val="35000"/>
            </a:spcAft>
            <a:buNone/>
          </a:pPr>
          <a:r>
            <a:rPr lang="sv-SE" sz="1200" kern="1200" dirty="0">
              <a:solidFill>
                <a:srgbClr val="FF0000"/>
              </a:solidFill>
            </a:rPr>
            <a:t>Insamling sker samfinansierat efter att inblandade aktörer kommit överens om vilka områden som ska flygas, av vem och med vilka specifikationer</a:t>
          </a:r>
        </a:p>
        <a:p>
          <a:pPr marL="0" lvl="0" indent="0" algn="l" defTabSz="844550">
            <a:lnSpc>
              <a:spcPct val="90000"/>
            </a:lnSpc>
            <a:spcBef>
              <a:spcPct val="0"/>
            </a:spcBef>
            <a:spcAft>
              <a:spcPct val="35000"/>
            </a:spcAft>
            <a:buNone/>
          </a:pPr>
          <a:r>
            <a:rPr lang="sv-SE" sz="1200" kern="1200" dirty="0"/>
            <a:t>Insamlat data tillhandahålls via överenskomna format gränssnitt och specifikationer  och i enlighet med en överenskommen finansieringslösning</a:t>
          </a:r>
        </a:p>
        <a:p>
          <a:pPr marL="0" lvl="0" indent="0" algn="l" defTabSz="844550">
            <a:lnSpc>
              <a:spcPct val="90000"/>
            </a:lnSpc>
            <a:spcBef>
              <a:spcPct val="0"/>
            </a:spcBef>
            <a:spcAft>
              <a:spcPct val="35000"/>
            </a:spcAft>
            <a:buNone/>
          </a:pPr>
          <a:r>
            <a:rPr lang="sv-SE" sz="1200" kern="1200" dirty="0"/>
            <a:t>Metadata för den insamling som genomförts publiceras på en gemensam plattform</a:t>
          </a:r>
        </a:p>
      </dsp:txBody>
      <dsp:txXfrm>
        <a:off x="7933311" y="333687"/>
        <a:ext cx="3034602" cy="266000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1F048-B497-44ED-85F6-1C4E8C532447}" type="datetimeFigureOut">
              <a:rPr lang="en-GB" smtClean="0"/>
              <a:t>05/04/2022</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0B05C3-3EC3-435A-8C90-DF6960424E68}" type="slidenum">
              <a:rPr lang="en-GB" smtClean="0"/>
              <a:t>‹#›</a:t>
            </a:fld>
            <a:endParaRPr lang="en-GB"/>
          </a:p>
        </p:txBody>
      </p:sp>
    </p:spTree>
    <p:extLst>
      <p:ext uri="{BB962C8B-B14F-4D97-AF65-F5344CB8AC3E}">
        <p14:creationId xmlns:p14="http://schemas.microsoft.com/office/powerpoint/2010/main" val="190130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a:t>
            </a:fld>
            <a:endParaRPr lang="en-GB"/>
          </a:p>
        </p:txBody>
      </p:sp>
    </p:spTree>
    <p:extLst>
      <p:ext uri="{BB962C8B-B14F-4D97-AF65-F5344CB8AC3E}">
        <p14:creationId xmlns:p14="http://schemas.microsoft.com/office/powerpoint/2010/main" val="2249555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10</a:t>
            </a:fld>
            <a:endParaRPr lang="en-GB"/>
          </a:p>
        </p:txBody>
      </p:sp>
    </p:spTree>
    <p:extLst>
      <p:ext uri="{BB962C8B-B14F-4D97-AF65-F5344CB8AC3E}">
        <p14:creationId xmlns:p14="http://schemas.microsoft.com/office/powerpoint/2010/main" val="343445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11</a:t>
            </a:fld>
            <a:endParaRPr lang="en-GB"/>
          </a:p>
        </p:txBody>
      </p:sp>
    </p:spTree>
    <p:extLst>
      <p:ext uri="{BB962C8B-B14F-4D97-AF65-F5344CB8AC3E}">
        <p14:creationId xmlns:p14="http://schemas.microsoft.com/office/powerpoint/2010/main" val="248113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12</a:t>
            </a:fld>
            <a:endParaRPr lang="en-GB"/>
          </a:p>
        </p:txBody>
      </p:sp>
    </p:spTree>
    <p:extLst>
      <p:ext uri="{BB962C8B-B14F-4D97-AF65-F5344CB8AC3E}">
        <p14:creationId xmlns:p14="http://schemas.microsoft.com/office/powerpoint/2010/main" val="1021636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13</a:t>
            </a:fld>
            <a:endParaRPr lang="en-GB"/>
          </a:p>
        </p:txBody>
      </p:sp>
    </p:spTree>
    <p:extLst>
      <p:ext uri="{BB962C8B-B14F-4D97-AF65-F5344CB8AC3E}">
        <p14:creationId xmlns:p14="http://schemas.microsoft.com/office/powerpoint/2010/main" val="503474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14</a:t>
            </a:fld>
            <a:endParaRPr lang="en-GB"/>
          </a:p>
        </p:txBody>
      </p:sp>
    </p:spTree>
    <p:extLst>
      <p:ext uri="{BB962C8B-B14F-4D97-AF65-F5344CB8AC3E}">
        <p14:creationId xmlns:p14="http://schemas.microsoft.com/office/powerpoint/2010/main" val="2501865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15</a:t>
            </a:fld>
            <a:endParaRPr lang="en-GB"/>
          </a:p>
        </p:txBody>
      </p:sp>
    </p:spTree>
    <p:extLst>
      <p:ext uri="{BB962C8B-B14F-4D97-AF65-F5344CB8AC3E}">
        <p14:creationId xmlns:p14="http://schemas.microsoft.com/office/powerpoint/2010/main" val="408967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16</a:t>
            </a:fld>
            <a:endParaRPr lang="en-GB"/>
          </a:p>
        </p:txBody>
      </p:sp>
    </p:spTree>
    <p:extLst>
      <p:ext uri="{BB962C8B-B14F-4D97-AF65-F5344CB8AC3E}">
        <p14:creationId xmlns:p14="http://schemas.microsoft.com/office/powerpoint/2010/main" val="793668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17</a:t>
            </a:fld>
            <a:endParaRPr lang="en-GB"/>
          </a:p>
        </p:txBody>
      </p:sp>
    </p:spTree>
    <p:extLst>
      <p:ext uri="{BB962C8B-B14F-4D97-AF65-F5344CB8AC3E}">
        <p14:creationId xmlns:p14="http://schemas.microsoft.com/office/powerpoint/2010/main" val="28585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18</a:t>
            </a:fld>
            <a:endParaRPr lang="en-GB"/>
          </a:p>
        </p:txBody>
      </p:sp>
    </p:spTree>
    <p:extLst>
      <p:ext uri="{BB962C8B-B14F-4D97-AF65-F5344CB8AC3E}">
        <p14:creationId xmlns:p14="http://schemas.microsoft.com/office/powerpoint/2010/main" val="3543488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Calibri" panose="020F0502020204030204" pitchFamily="34" charset="0"/>
                <a:ea typeface="Calibri" panose="020F0502020204030204" pitchFamily="34" charset="0"/>
              </a:rPr>
              <a:t> </a:t>
            </a:r>
          </a:p>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19</a:t>
            </a:fld>
            <a:endParaRPr lang="en-GB"/>
          </a:p>
        </p:txBody>
      </p:sp>
    </p:spTree>
    <p:extLst>
      <p:ext uri="{BB962C8B-B14F-4D97-AF65-F5344CB8AC3E}">
        <p14:creationId xmlns:p14="http://schemas.microsoft.com/office/powerpoint/2010/main" val="57629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2</a:t>
            </a:fld>
            <a:endParaRPr lang="en-GB"/>
          </a:p>
        </p:txBody>
      </p:sp>
    </p:spTree>
    <p:extLst>
      <p:ext uri="{BB962C8B-B14F-4D97-AF65-F5344CB8AC3E}">
        <p14:creationId xmlns:p14="http://schemas.microsoft.com/office/powerpoint/2010/main" val="408769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20</a:t>
            </a:fld>
            <a:endParaRPr lang="en-GB"/>
          </a:p>
        </p:txBody>
      </p:sp>
    </p:spTree>
    <p:extLst>
      <p:ext uri="{BB962C8B-B14F-4D97-AF65-F5344CB8AC3E}">
        <p14:creationId xmlns:p14="http://schemas.microsoft.com/office/powerpoint/2010/main" val="1332266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21</a:t>
            </a:fld>
            <a:endParaRPr lang="en-GB"/>
          </a:p>
        </p:txBody>
      </p:sp>
    </p:spTree>
    <p:extLst>
      <p:ext uri="{BB962C8B-B14F-4D97-AF65-F5344CB8AC3E}">
        <p14:creationId xmlns:p14="http://schemas.microsoft.com/office/powerpoint/2010/main" val="569379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spcAft>
                <a:spcPts val="600"/>
              </a:spcAft>
              <a:buFont typeface="Symbol" panose="05050102010706020507" pitchFamily="18" charset="2"/>
              <a:buNone/>
            </a:pPr>
            <a:endParaRPr lang="sv-SE" dirty="0">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3</a:t>
            </a:fld>
            <a:endParaRPr lang="en-GB"/>
          </a:p>
        </p:txBody>
      </p:sp>
    </p:spTree>
    <p:extLst>
      <p:ext uri="{BB962C8B-B14F-4D97-AF65-F5344CB8AC3E}">
        <p14:creationId xmlns:p14="http://schemas.microsoft.com/office/powerpoint/2010/main" val="34075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4</a:t>
            </a:fld>
            <a:endParaRPr lang="en-GB"/>
          </a:p>
        </p:txBody>
      </p:sp>
    </p:spTree>
    <p:extLst>
      <p:ext uri="{BB962C8B-B14F-4D97-AF65-F5344CB8AC3E}">
        <p14:creationId xmlns:p14="http://schemas.microsoft.com/office/powerpoint/2010/main" val="302356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5</a:t>
            </a:fld>
            <a:endParaRPr lang="en-GB"/>
          </a:p>
        </p:txBody>
      </p:sp>
    </p:spTree>
    <p:extLst>
      <p:ext uri="{BB962C8B-B14F-4D97-AF65-F5344CB8AC3E}">
        <p14:creationId xmlns:p14="http://schemas.microsoft.com/office/powerpoint/2010/main" val="425353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6</a:t>
            </a:fld>
            <a:endParaRPr lang="en-GB"/>
          </a:p>
        </p:txBody>
      </p:sp>
    </p:spTree>
    <p:extLst>
      <p:ext uri="{BB962C8B-B14F-4D97-AF65-F5344CB8AC3E}">
        <p14:creationId xmlns:p14="http://schemas.microsoft.com/office/powerpoint/2010/main" val="201319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7</a:t>
            </a:fld>
            <a:endParaRPr lang="en-GB"/>
          </a:p>
        </p:txBody>
      </p:sp>
    </p:spTree>
    <p:extLst>
      <p:ext uri="{BB962C8B-B14F-4D97-AF65-F5344CB8AC3E}">
        <p14:creationId xmlns:p14="http://schemas.microsoft.com/office/powerpoint/2010/main" val="810653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8</a:t>
            </a:fld>
            <a:endParaRPr lang="en-GB"/>
          </a:p>
        </p:txBody>
      </p:sp>
    </p:spTree>
    <p:extLst>
      <p:ext uri="{BB962C8B-B14F-4D97-AF65-F5344CB8AC3E}">
        <p14:creationId xmlns:p14="http://schemas.microsoft.com/office/powerpoint/2010/main" val="1012700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0B05C3-3EC3-435A-8C90-DF6960424E68}" type="slidenum">
              <a:rPr lang="en-GB" smtClean="0"/>
              <a:t>9</a:t>
            </a:fld>
            <a:endParaRPr lang="en-GB"/>
          </a:p>
        </p:txBody>
      </p:sp>
    </p:spTree>
    <p:extLst>
      <p:ext uri="{BB962C8B-B14F-4D97-AF65-F5344CB8AC3E}">
        <p14:creationId xmlns:p14="http://schemas.microsoft.com/office/powerpoint/2010/main" val="4282128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1C0AC0-93CA-4951-8A4B-6874E531254D}"/>
              </a:ext>
            </a:extLst>
          </p:cNvPr>
          <p:cNvSpPr>
            <a:spLocks noGrp="1"/>
          </p:cNvSpPr>
          <p:nvPr>
            <p:ph type="ctrTitle" hasCustomPrompt="1"/>
          </p:nvPr>
        </p:nvSpPr>
        <p:spPr>
          <a:xfrm>
            <a:off x="965860" y="2766951"/>
            <a:ext cx="10493828" cy="1657408"/>
          </a:xfrm>
        </p:spPr>
        <p:txBody>
          <a:bodyPr anchor="b"/>
          <a:lstStyle>
            <a:lvl1pPr algn="l">
              <a:defRPr sz="6600"/>
            </a:lvl1pPr>
          </a:lstStyle>
          <a:p>
            <a:r>
              <a:rPr lang="sv-SE" dirty="0"/>
              <a:t>startsida</a:t>
            </a:r>
          </a:p>
        </p:txBody>
      </p:sp>
      <p:sp>
        <p:nvSpPr>
          <p:cNvPr id="3" name="Underrubrik 2">
            <a:extLst>
              <a:ext uri="{FF2B5EF4-FFF2-40B4-BE49-F238E27FC236}">
                <a16:creationId xmlns:a16="http://schemas.microsoft.com/office/drawing/2014/main" id="{45419166-2568-481F-9233-BD169E157983}"/>
              </a:ext>
            </a:extLst>
          </p:cNvPr>
          <p:cNvSpPr>
            <a:spLocks noGrp="1"/>
          </p:cNvSpPr>
          <p:nvPr>
            <p:ph type="subTitle" idx="1" hasCustomPrompt="1"/>
          </p:nvPr>
        </p:nvSpPr>
        <p:spPr>
          <a:xfrm>
            <a:off x="965860" y="4682684"/>
            <a:ext cx="10493828" cy="886843"/>
          </a:xfrm>
        </p:spPr>
        <p:txBody>
          <a:bodyPr/>
          <a:lstStyle>
            <a:lvl1pPr marL="0" indent="0" algn="l">
              <a:buNone/>
              <a:defRPr sz="22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cxnSp>
        <p:nvCxnSpPr>
          <p:cNvPr id="14" name="Rak koppling 13">
            <a:extLst>
              <a:ext uri="{FF2B5EF4-FFF2-40B4-BE49-F238E27FC236}">
                <a16:creationId xmlns:a16="http://schemas.microsoft.com/office/drawing/2014/main" id="{23419EF5-F930-48F5-9570-AA7E47DA438B}"/>
              </a:ext>
            </a:extLst>
          </p:cNvPr>
          <p:cNvCxnSpPr/>
          <p:nvPr userDrawn="1"/>
        </p:nvCxnSpPr>
        <p:spPr>
          <a:xfrm>
            <a:off x="950026" y="4500752"/>
            <a:ext cx="10521538" cy="0"/>
          </a:xfrm>
          <a:prstGeom prst="line">
            <a:avLst/>
          </a:prstGeom>
          <a:ln w="66675"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4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723207"/>
            <a:ext cx="10515600" cy="549412"/>
          </a:xfrm>
        </p:spPr>
        <p:txBody>
          <a:bodyPr/>
          <a:lstStyle>
            <a:lvl1pPr>
              <a:defRPr/>
            </a:lvl1pPr>
          </a:lstStyle>
          <a:p>
            <a:r>
              <a:rPr lang="sv-SE" dirty="0"/>
              <a:t>Normal sida – skriv rubrik här</a:t>
            </a:r>
          </a:p>
        </p:txBody>
      </p:sp>
      <p:sp>
        <p:nvSpPr>
          <p:cNvPr id="3" name="Platshållare för innehåll 2">
            <a:extLst>
              <a:ext uri="{FF2B5EF4-FFF2-40B4-BE49-F238E27FC236}">
                <a16:creationId xmlns:a16="http://schemas.microsoft.com/office/drawing/2014/main" id="{99AFB94F-C428-4DFB-8665-A0894593D04E}"/>
              </a:ext>
            </a:extLst>
          </p:cNvPr>
          <p:cNvSpPr>
            <a:spLocks noGrp="1"/>
          </p:cNvSpPr>
          <p:nvPr>
            <p:ph idx="1"/>
          </p:nvPr>
        </p:nvSpPr>
        <p:spPr>
          <a:xfrm>
            <a:off x="612569" y="1415133"/>
            <a:ext cx="10515600" cy="4874803"/>
          </a:xfrm>
        </p:spPr>
        <p:txBody>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25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Övergångsida/Cita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186C626-F1B6-49F8-BFBF-A500CD82B242}"/>
              </a:ext>
            </a:extLst>
          </p:cNvPr>
          <p:cNvSpPr/>
          <p:nvPr userDrawn="1"/>
        </p:nvSpPr>
        <p:spPr>
          <a:xfrm>
            <a:off x="0" y="0"/>
            <a:ext cx="12192000" cy="4286992"/>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448E062A-0485-42BC-BA34-5C3D7A215FD6}"/>
              </a:ext>
            </a:extLst>
          </p:cNvPr>
          <p:cNvSpPr/>
          <p:nvPr userDrawn="1"/>
        </p:nvSpPr>
        <p:spPr>
          <a:xfrm>
            <a:off x="0" y="4144488"/>
            <a:ext cx="12192000" cy="2713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3381455"/>
            <a:ext cx="10515600" cy="620530"/>
          </a:xfrm>
        </p:spPr>
        <p:txBody>
          <a:bodyPr/>
          <a:lstStyle>
            <a:lvl1pPr>
              <a:defRPr/>
            </a:lvl1pPr>
          </a:lstStyle>
          <a:p>
            <a:r>
              <a:rPr lang="sv-SE" dirty="0"/>
              <a:t>Övergångssida eller citat</a:t>
            </a:r>
          </a:p>
        </p:txBody>
      </p:sp>
      <p:pic>
        <p:nvPicPr>
          <p:cNvPr id="7" name="Bildobjekt 6">
            <a:extLst>
              <a:ext uri="{FF2B5EF4-FFF2-40B4-BE49-F238E27FC236}">
                <a16:creationId xmlns:a16="http://schemas.microsoft.com/office/drawing/2014/main" id="{92AE39C3-4403-4075-A1DC-906BDF51B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241" y="108059"/>
            <a:ext cx="1297463" cy="198945"/>
          </a:xfrm>
          <a:prstGeom prst="rect">
            <a:avLst/>
          </a:prstGeom>
        </p:spPr>
      </p:pic>
      <p:sp>
        <p:nvSpPr>
          <p:cNvPr id="9" name="Likbent triangel 8">
            <a:extLst>
              <a:ext uri="{FF2B5EF4-FFF2-40B4-BE49-F238E27FC236}">
                <a16:creationId xmlns:a16="http://schemas.microsoft.com/office/drawing/2014/main" id="{4F4AADD8-469A-4ACC-A562-FEA83CE4C587}"/>
              </a:ext>
            </a:extLst>
          </p:cNvPr>
          <p:cNvSpPr/>
          <p:nvPr userDrawn="1"/>
        </p:nvSpPr>
        <p:spPr>
          <a:xfrm rot="10800000">
            <a:off x="1481804" y="4110880"/>
            <a:ext cx="390988" cy="333897"/>
          </a:xfrm>
          <a:prstGeom prs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794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630BE71-6D9C-42A6-A9CB-CC6A60AFE82E}"/>
              </a:ext>
            </a:extLst>
          </p:cNvPr>
          <p:cNvSpPr/>
          <p:nvPr userDrawn="1"/>
        </p:nvSpPr>
        <p:spPr>
          <a:xfrm>
            <a:off x="0" y="0"/>
            <a:ext cx="12192000"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DCB14AAD-34E1-4CA5-BD8C-1B5A52DD8AC4}"/>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6009" y="5929732"/>
            <a:ext cx="2461711" cy="377462"/>
          </a:xfrm>
          <a:prstGeom prst="rect">
            <a:avLst/>
          </a:prstGeom>
        </p:spPr>
      </p:pic>
      <p:sp>
        <p:nvSpPr>
          <p:cNvPr id="5" name="Platshållare för innehåll 3">
            <a:extLst>
              <a:ext uri="{FF2B5EF4-FFF2-40B4-BE49-F238E27FC236}">
                <a16:creationId xmlns:a16="http://schemas.microsoft.com/office/drawing/2014/main" id="{EB1DB8EE-101B-45D9-A6EA-909E0CA290B7}"/>
              </a:ext>
            </a:extLst>
          </p:cNvPr>
          <p:cNvSpPr txBox="1">
            <a:spLocks noGrp="1"/>
          </p:cNvSpPr>
          <p:nvPr>
            <p:ph idx="1"/>
          </p:nvPr>
        </p:nvSpPr>
        <p:spPr>
          <a:xfrm>
            <a:off x="465706" y="1906218"/>
            <a:ext cx="9477169" cy="3901173"/>
          </a:xfrm>
          <a:prstGeom prst="rect">
            <a:avLst/>
          </a:prstGeom>
          <a:noFill/>
        </p:spPr>
        <p:txBody>
          <a:bodyPr wrap="square" lIns="0" tIns="0" rIns="0" bIns="0" rtlCol="0">
            <a:noAutofit/>
          </a:bodyPr>
          <a:lstStyle/>
          <a:p>
            <a:pPr marL="457200" lvl="0" indent="0">
              <a:lnSpc>
                <a:spcPct val="150000"/>
              </a:lnSpc>
              <a:buNone/>
            </a:pPr>
            <a:r>
              <a:rPr lang="sv-SE">
                <a:latin typeface="Gill Sans MT" panose="020B0502020104020203" pitchFamily="34" charset="0"/>
                <a:cs typeface="Times New Roman" panose="02020603050405020304" pitchFamily="18" charset="0"/>
              </a:rPr>
              <a:t>Klicka här för att ändra format på bakgrundstexten</a:t>
            </a:r>
          </a:p>
          <a:p>
            <a:pPr marL="457200" lvl="1" indent="0">
              <a:lnSpc>
                <a:spcPct val="150000"/>
              </a:lnSpc>
              <a:buNone/>
            </a:pPr>
            <a:r>
              <a:rPr lang="sv-SE">
                <a:latin typeface="Gill Sans MT" panose="020B0502020104020203" pitchFamily="34" charset="0"/>
                <a:cs typeface="Times New Roman" panose="02020603050405020304" pitchFamily="18" charset="0"/>
              </a:rPr>
              <a:t>Nivå två</a:t>
            </a:r>
          </a:p>
          <a:p>
            <a:pPr marL="457200" lvl="2" indent="0">
              <a:lnSpc>
                <a:spcPct val="150000"/>
              </a:lnSpc>
              <a:buNone/>
            </a:pPr>
            <a:r>
              <a:rPr lang="sv-SE">
                <a:latin typeface="Gill Sans MT" panose="020B0502020104020203" pitchFamily="34" charset="0"/>
                <a:cs typeface="Times New Roman" panose="02020603050405020304" pitchFamily="18" charset="0"/>
              </a:rPr>
              <a:t>Nivå tre</a:t>
            </a:r>
          </a:p>
          <a:p>
            <a:pPr marL="457200" lvl="3" indent="0">
              <a:lnSpc>
                <a:spcPct val="150000"/>
              </a:lnSpc>
              <a:buNone/>
            </a:pPr>
            <a:r>
              <a:rPr lang="sv-SE">
                <a:latin typeface="Gill Sans MT" panose="020B0502020104020203" pitchFamily="34" charset="0"/>
                <a:cs typeface="Times New Roman" panose="02020603050405020304" pitchFamily="18" charset="0"/>
              </a:rPr>
              <a:t>Nivå fyra</a:t>
            </a:r>
          </a:p>
          <a:p>
            <a:pPr marL="457200" lvl="4" indent="0">
              <a:lnSpc>
                <a:spcPct val="150000"/>
              </a:lnSpc>
              <a:buNone/>
            </a:pPr>
            <a:r>
              <a:rPr lang="sv-SE">
                <a:latin typeface="Gill Sans MT" panose="020B0502020104020203" pitchFamily="34" charset="0"/>
                <a:cs typeface="Times New Roman" panose="02020603050405020304" pitchFamily="18" charset="0"/>
              </a:rPr>
              <a:t>Nivå fem</a:t>
            </a:r>
            <a:endParaRPr lang="sv-SE" sz="2400" dirty="0"/>
          </a:p>
        </p:txBody>
      </p:sp>
      <p:sp>
        <p:nvSpPr>
          <p:cNvPr id="6" name="Rubrik 1">
            <a:extLst>
              <a:ext uri="{FF2B5EF4-FFF2-40B4-BE49-F238E27FC236}">
                <a16:creationId xmlns:a16="http://schemas.microsoft.com/office/drawing/2014/main" id="{76350F4E-D611-4329-B994-E1F3D3081016}"/>
              </a:ext>
            </a:extLst>
          </p:cNvPr>
          <p:cNvSpPr>
            <a:spLocks noGrp="1"/>
          </p:cNvSpPr>
          <p:nvPr>
            <p:ph type="title" hasCustomPrompt="1"/>
          </p:nvPr>
        </p:nvSpPr>
        <p:spPr>
          <a:xfrm>
            <a:off x="612569" y="723207"/>
            <a:ext cx="10515600" cy="549412"/>
          </a:xfrm>
        </p:spPr>
        <p:txBody>
          <a:bodyPr/>
          <a:lstStyle>
            <a:lvl1pPr>
              <a:defRPr/>
            </a:lvl1pPr>
          </a:lstStyle>
          <a:p>
            <a:r>
              <a:rPr lang="sv-SE" dirty="0"/>
              <a:t>Tack! Vi finns på…</a:t>
            </a:r>
          </a:p>
        </p:txBody>
      </p:sp>
    </p:spTree>
    <p:extLst>
      <p:ext uri="{BB962C8B-B14F-4D97-AF65-F5344CB8AC3E}">
        <p14:creationId xmlns:p14="http://schemas.microsoft.com/office/powerpoint/2010/main" val="11832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F6AAC83-756F-4E9F-ABEE-10548486AECD}"/>
              </a:ext>
            </a:extLst>
          </p:cNvPr>
          <p:cNvSpPr/>
          <p:nvPr userDrawn="1"/>
        </p:nvSpPr>
        <p:spPr>
          <a:xfrm>
            <a:off x="0" y="0"/>
            <a:ext cx="12192000" cy="38001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088E9E2C-577B-432F-A39B-7431CA615A7D}"/>
              </a:ext>
            </a:extLst>
          </p:cNvPr>
          <p:cNvSpPr>
            <a:spLocks noGrp="1"/>
          </p:cNvSpPr>
          <p:nvPr>
            <p:ph type="title"/>
          </p:nvPr>
        </p:nvSpPr>
        <p:spPr>
          <a:xfrm>
            <a:off x="612569" y="724945"/>
            <a:ext cx="10515600" cy="546902"/>
          </a:xfrm>
          <a:prstGeom prst="rect">
            <a:avLst/>
          </a:prstGeom>
        </p:spPr>
        <p:txBody>
          <a:bodyPr vert="horz" lIns="0" tIns="0" rIns="0" bIns="0" rtlCol="0" anchor="t" anchorCtr="0">
            <a:noAutofit/>
          </a:bodyPr>
          <a:lstStyle/>
          <a:p>
            <a:r>
              <a:rPr lang="sv-SE"/>
              <a:t>rubrik</a:t>
            </a:r>
          </a:p>
        </p:txBody>
      </p:sp>
      <p:sp>
        <p:nvSpPr>
          <p:cNvPr id="3" name="Platshållare för text 2">
            <a:extLst>
              <a:ext uri="{FF2B5EF4-FFF2-40B4-BE49-F238E27FC236}">
                <a16:creationId xmlns:a16="http://schemas.microsoft.com/office/drawing/2014/main" id="{988AE464-3617-4F3D-ABAD-7C09B2F2D79F}"/>
              </a:ext>
            </a:extLst>
          </p:cNvPr>
          <p:cNvSpPr>
            <a:spLocks noGrp="1"/>
          </p:cNvSpPr>
          <p:nvPr>
            <p:ph type="body" idx="1"/>
          </p:nvPr>
        </p:nvSpPr>
        <p:spPr>
          <a:xfrm>
            <a:off x="612569" y="1437300"/>
            <a:ext cx="10515600" cy="4351338"/>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FF203738-3B75-41B8-9FD6-6DBACEFB514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74241" y="108059"/>
            <a:ext cx="1297463" cy="198945"/>
          </a:xfrm>
          <a:prstGeom prst="rect">
            <a:avLst/>
          </a:prstGeom>
        </p:spPr>
      </p:pic>
    </p:spTree>
    <p:extLst>
      <p:ext uri="{BB962C8B-B14F-4D97-AF65-F5344CB8AC3E}">
        <p14:creationId xmlns:p14="http://schemas.microsoft.com/office/powerpoint/2010/main" val="80149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3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linkedin.com/company/lantmateriet" TargetMode="External"/><Relationship Id="rId2" Type="http://schemas.openxmlformats.org/officeDocument/2006/relationships/hyperlink" Target="http://www.lantmateriet.se/" TargetMode="External"/><Relationship Id="rId1" Type="http://schemas.openxmlformats.org/officeDocument/2006/relationships/slideLayout" Target="../slideLayouts/slideLayout4.xml"/><Relationship Id="rId6" Type="http://schemas.openxmlformats.org/officeDocument/2006/relationships/hyperlink" Target="mailto:kundcenter@lm.se" TargetMode="External"/><Relationship Id="rId5" Type="http://schemas.openxmlformats.org/officeDocument/2006/relationships/hyperlink" Target="http://www.instagram.com/lantmateriet" TargetMode="External"/><Relationship Id="rId4" Type="http://schemas.openxmlformats.org/officeDocument/2006/relationships/hyperlink" Target="http://www.facebook.com/lantmateri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C906853E-0CCC-447F-9438-9C3D5324283C}"/>
              </a:ext>
            </a:extLst>
          </p:cNvPr>
          <p:cNvSpPr>
            <a:spLocks noGrp="1"/>
          </p:cNvSpPr>
          <p:nvPr>
            <p:ph type="ctrTitle"/>
          </p:nvPr>
        </p:nvSpPr>
        <p:spPr/>
        <p:txBody>
          <a:bodyPr/>
          <a:lstStyle/>
          <a:p>
            <a:r>
              <a:rPr lang="sv-SE" sz="3200" dirty="0"/>
              <a:t>Flygburen insamling i samverkan</a:t>
            </a:r>
          </a:p>
        </p:txBody>
      </p:sp>
      <p:sp>
        <p:nvSpPr>
          <p:cNvPr id="10" name="Underrubrik 9">
            <a:extLst>
              <a:ext uri="{FF2B5EF4-FFF2-40B4-BE49-F238E27FC236}">
                <a16:creationId xmlns:a16="http://schemas.microsoft.com/office/drawing/2014/main" id="{F16BB39B-2CE1-448C-8768-8A2D007D5499}"/>
              </a:ext>
            </a:extLst>
          </p:cNvPr>
          <p:cNvSpPr>
            <a:spLocks noGrp="1"/>
          </p:cNvSpPr>
          <p:nvPr>
            <p:ph type="subTitle" idx="1"/>
          </p:nvPr>
        </p:nvSpPr>
        <p:spPr/>
        <p:txBody>
          <a:bodyPr/>
          <a:lstStyle/>
          <a:p>
            <a:r>
              <a:rPr lang="sv-SE" dirty="0"/>
              <a:t>Säkert, snabbt och tillgängligt om platsen och ägandet</a:t>
            </a:r>
          </a:p>
        </p:txBody>
      </p:sp>
      <p:pic>
        <p:nvPicPr>
          <p:cNvPr id="4" name="Bildobjekt 3">
            <a:extLst>
              <a:ext uri="{FF2B5EF4-FFF2-40B4-BE49-F238E27FC236}">
                <a16:creationId xmlns:a16="http://schemas.microsoft.com/office/drawing/2014/main" id="{AE716652-90DD-404E-9D2D-1FA6587B1B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823" y="1092532"/>
            <a:ext cx="1857704" cy="1857704"/>
          </a:xfrm>
          <a:prstGeom prst="rect">
            <a:avLst/>
          </a:prstGeom>
        </p:spPr>
      </p:pic>
      <p:pic>
        <p:nvPicPr>
          <p:cNvPr id="6" name="Bildobjekt 5" descr="Lantmäteriets logotyp">
            <a:extLst>
              <a:ext uri="{FF2B5EF4-FFF2-40B4-BE49-F238E27FC236}">
                <a16:creationId xmlns:a16="http://schemas.microsoft.com/office/drawing/2014/main" id="{5C456099-6058-48D0-85F3-E79936929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6009" y="5929732"/>
            <a:ext cx="2461711" cy="377462"/>
          </a:xfrm>
          <a:prstGeom prst="rect">
            <a:avLst/>
          </a:prstGeom>
        </p:spPr>
      </p:pic>
    </p:spTree>
    <p:extLst>
      <p:ext uri="{BB962C8B-B14F-4D97-AF65-F5344CB8AC3E}">
        <p14:creationId xmlns:p14="http://schemas.microsoft.com/office/powerpoint/2010/main" val="61690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sz="2800" dirty="0"/>
              <a:t>satellitdata</a:t>
            </a:r>
          </a:p>
        </p:txBody>
      </p:sp>
      <p:pic>
        <p:nvPicPr>
          <p:cNvPr id="10" name="Bildobjekt 9">
            <a:extLst>
              <a:ext uri="{FF2B5EF4-FFF2-40B4-BE49-F238E27FC236}">
                <a16:creationId xmlns:a16="http://schemas.microsoft.com/office/drawing/2014/main" id="{9C5EAC68-B96D-4A21-832F-0650F1F532B2}"/>
              </a:ext>
            </a:extLst>
          </p:cNvPr>
          <p:cNvPicPr>
            <a:picLocks noChangeAspect="1"/>
          </p:cNvPicPr>
          <p:nvPr/>
        </p:nvPicPr>
        <p:blipFill>
          <a:blip r:embed="rId3"/>
          <a:stretch>
            <a:fillRect/>
          </a:stretch>
        </p:blipFill>
        <p:spPr>
          <a:xfrm>
            <a:off x="612569" y="1272620"/>
            <a:ext cx="10044225" cy="4972934"/>
          </a:xfrm>
          <a:prstGeom prst="rect">
            <a:avLst/>
          </a:prstGeom>
          <a:ln>
            <a:noFill/>
          </a:ln>
          <a:effectLst>
            <a:outerShdw blurRad="292100" dist="139700" dir="2700000" algn="tl" rotWithShape="0">
              <a:srgbClr val="333333">
                <a:alpha val="65000"/>
              </a:srgbClr>
            </a:outerShdw>
          </a:effectLst>
        </p:spPr>
      </p:pic>
      <p:pic>
        <p:nvPicPr>
          <p:cNvPr id="11" name="Bildobjekt 10">
            <a:extLst>
              <a:ext uri="{FF2B5EF4-FFF2-40B4-BE49-F238E27FC236}">
                <a16:creationId xmlns:a16="http://schemas.microsoft.com/office/drawing/2014/main" id="{A15BE58D-D919-406C-9526-2385746B4C47}"/>
              </a:ext>
            </a:extLst>
          </p:cNvPr>
          <p:cNvPicPr>
            <a:picLocks noChangeAspect="1"/>
          </p:cNvPicPr>
          <p:nvPr/>
        </p:nvPicPr>
        <p:blipFill>
          <a:blip r:embed="rId4"/>
          <a:stretch>
            <a:fillRect/>
          </a:stretch>
        </p:blipFill>
        <p:spPr>
          <a:xfrm>
            <a:off x="9433111" y="4212871"/>
            <a:ext cx="2447365" cy="2335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269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sz="2800"/>
              <a:t>Drönare</a:t>
            </a:r>
            <a:endParaRPr lang="sv-SE" sz="2800" dirty="0"/>
          </a:p>
        </p:txBody>
      </p:sp>
      <p:pic>
        <p:nvPicPr>
          <p:cNvPr id="3" name="Bildobjekt 2">
            <a:extLst>
              <a:ext uri="{FF2B5EF4-FFF2-40B4-BE49-F238E27FC236}">
                <a16:creationId xmlns:a16="http://schemas.microsoft.com/office/drawing/2014/main" id="{1BC22080-FDC5-4AE8-A256-E65B10CB98A3}"/>
              </a:ext>
            </a:extLst>
          </p:cNvPr>
          <p:cNvPicPr>
            <a:picLocks noChangeAspect="1"/>
          </p:cNvPicPr>
          <p:nvPr/>
        </p:nvPicPr>
        <p:blipFill>
          <a:blip r:embed="rId3"/>
          <a:stretch>
            <a:fillRect/>
          </a:stretch>
        </p:blipFill>
        <p:spPr>
          <a:xfrm>
            <a:off x="7756319" y="4411979"/>
            <a:ext cx="3620997" cy="2034540"/>
          </a:xfrm>
          <a:prstGeom prst="rect">
            <a:avLst/>
          </a:prstGeom>
        </p:spPr>
      </p:pic>
      <p:pic>
        <p:nvPicPr>
          <p:cNvPr id="7" name="Bildobjekt 6">
            <a:extLst>
              <a:ext uri="{FF2B5EF4-FFF2-40B4-BE49-F238E27FC236}">
                <a16:creationId xmlns:a16="http://schemas.microsoft.com/office/drawing/2014/main" id="{C029A1F0-9633-4B33-AD24-0B8B80AB6B67}"/>
              </a:ext>
            </a:extLst>
          </p:cNvPr>
          <p:cNvPicPr>
            <a:picLocks noChangeAspect="1"/>
          </p:cNvPicPr>
          <p:nvPr/>
        </p:nvPicPr>
        <p:blipFill>
          <a:blip r:embed="rId4"/>
          <a:stretch>
            <a:fillRect/>
          </a:stretch>
        </p:blipFill>
        <p:spPr>
          <a:xfrm>
            <a:off x="612569" y="1647553"/>
            <a:ext cx="7143750" cy="2857500"/>
          </a:xfrm>
          <a:prstGeom prst="rect">
            <a:avLst/>
          </a:prstGeom>
        </p:spPr>
      </p:pic>
    </p:spTree>
    <p:extLst>
      <p:ext uri="{BB962C8B-B14F-4D97-AF65-F5344CB8AC3E}">
        <p14:creationId xmlns:p14="http://schemas.microsoft.com/office/powerpoint/2010/main" val="117925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uzzle, Sista Partiklar, Bit, Avgränsning">
            <a:extLst>
              <a:ext uri="{FF2B5EF4-FFF2-40B4-BE49-F238E27FC236}">
                <a16:creationId xmlns:a16="http://schemas.microsoft.com/office/drawing/2014/main" id="{8CF97F31-045A-4CF5-8F75-B03D26550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3" y="374469"/>
            <a:ext cx="4862649" cy="6483531"/>
          </a:xfrm>
          <a:prstGeom prst="rect">
            <a:avLst/>
          </a:prstGeom>
          <a:noFill/>
          <a:extLst>
            <a:ext uri="{909E8E84-426E-40DD-AFC4-6F175D3DCCD1}">
              <a14:hiddenFill xmlns:a14="http://schemas.microsoft.com/office/drawing/2010/main">
                <a:solidFill>
                  <a:srgbClr val="FFFFFF"/>
                </a:solidFill>
              </a14:hiddenFill>
            </a:ext>
          </a:extLst>
        </p:spPr>
      </p:pic>
      <p:sp>
        <p:nvSpPr>
          <p:cNvPr id="9" name="Rubrik 1">
            <a:extLst>
              <a:ext uri="{FF2B5EF4-FFF2-40B4-BE49-F238E27FC236}">
                <a16:creationId xmlns:a16="http://schemas.microsoft.com/office/drawing/2014/main" id="{5469807C-6C04-41DC-9089-3B771C9D37CD}"/>
              </a:ext>
            </a:extLst>
          </p:cNvPr>
          <p:cNvSpPr>
            <a:spLocks noGrp="1"/>
          </p:cNvSpPr>
          <p:nvPr>
            <p:ph type="title"/>
          </p:nvPr>
        </p:nvSpPr>
        <p:spPr>
          <a:xfrm>
            <a:off x="4862648" y="723207"/>
            <a:ext cx="7329352" cy="549412"/>
          </a:xfrm>
        </p:spPr>
        <p:txBody>
          <a:bodyPr/>
          <a:lstStyle/>
          <a:p>
            <a:pPr algn="ctr"/>
            <a:r>
              <a:rPr lang="sv-SE" sz="2800" b="1" dirty="0"/>
              <a:t>Arbetets upplägg</a:t>
            </a:r>
          </a:p>
        </p:txBody>
      </p:sp>
      <p:sp>
        <p:nvSpPr>
          <p:cNvPr id="10" name="Platshållare för innehåll 2">
            <a:extLst>
              <a:ext uri="{FF2B5EF4-FFF2-40B4-BE49-F238E27FC236}">
                <a16:creationId xmlns:a16="http://schemas.microsoft.com/office/drawing/2014/main" id="{892860C2-343A-44ED-8B10-EC91175BE9B0}"/>
              </a:ext>
            </a:extLst>
          </p:cNvPr>
          <p:cNvSpPr>
            <a:spLocks noGrp="1"/>
          </p:cNvSpPr>
          <p:nvPr>
            <p:ph idx="1"/>
          </p:nvPr>
        </p:nvSpPr>
        <p:spPr>
          <a:xfrm>
            <a:off x="5558827" y="1475715"/>
            <a:ext cx="5927779" cy="4814221"/>
          </a:xfrm>
        </p:spPr>
        <p:txBody>
          <a:bodyPr/>
          <a:lstStyle/>
          <a:p>
            <a:pPr marL="342900" indent="-342900">
              <a:buFont typeface="Arial" panose="020B0604020202020204" pitchFamily="34" charset="0"/>
              <a:buChar char="•"/>
            </a:pPr>
            <a:endParaRPr lang="sv-SE" sz="2000" dirty="0"/>
          </a:p>
          <a:p>
            <a:pPr marL="342900" indent="-342900">
              <a:buFont typeface="Arial" panose="020B0604020202020204" pitchFamily="34" charset="0"/>
              <a:buChar char="•"/>
            </a:pPr>
            <a:r>
              <a:rPr lang="sv-SE" sz="2000" dirty="0"/>
              <a:t>Fokus under våren 2021 var att skapa en gemensam bild över de behov som deltagande organisationer har när det gäller flyg- och laserdata.</a:t>
            </a:r>
          </a:p>
          <a:p>
            <a:pPr marL="342900" indent="-342900">
              <a:buFont typeface="Arial" panose="020B0604020202020204" pitchFamily="34" charset="0"/>
              <a:buChar char="•"/>
            </a:pPr>
            <a:r>
              <a:rPr lang="sv-SE" sz="2000" dirty="0"/>
              <a:t>Detta resulterade i en sammanfattning av de behov som föreligger och utgjorde grund för det fortsatta arbetet med att identifiera samverkansmöjligheter</a:t>
            </a:r>
          </a:p>
          <a:p>
            <a:pPr marL="342900" indent="-342900">
              <a:buFont typeface="Arial" panose="020B0604020202020204" pitchFamily="34" charset="0"/>
              <a:buChar char="•"/>
            </a:pPr>
            <a:endParaRPr lang="sv-SE" sz="2000" dirty="0"/>
          </a:p>
          <a:p>
            <a:pPr marL="342900" indent="-342900">
              <a:buFont typeface="Arial" panose="020B0604020202020204" pitchFamily="34" charset="0"/>
              <a:buChar char="•"/>
            </a:pPr>
            <a:r>
              <a:rPr lang="sv-SE" sz="2000" dirty="0"/>
              <a:t>Under hösten 2021 diskuterades möjligheter och förutsättningar för samverkan utifrån den gemensamma behovsbilden. </a:t>
            </a:r>
          </a:p>
          <a:p>
            <a:pPr marL="342900" indent="-342900">
              <a:buFont typeface="Arial" panose="020B0604020202020204" pitchFamily="34" charset="0"/>
              <a:buChar char="•"/>
            </a:pPr>
            <a:r>
              <a:rPr lang="sv-SE" sz="2000" dirty="0"/>
              <a:t>Syftet med diskussionerna var att försöka identifiera de viktigaste förutsättningarna för en stegvis ökad samverkan mellan aktörerna inom området.  </a:t>
            </a:r>
          </a:p>
        </p:txBody>
      </p:sp>
    </p:spTree>
    <p:extLst>
      <p:ext uri="{BB962C8B-B14F-4D97-AF65-F5344CB8AC3E}">
        <p14:creationId xmlns:p14="http://schemas.microsoft.com/office/powerpoint/2010/main" val="60018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sz="2800" dirty="0"/>
              <a:t>samverkansnivåer</a:t>
            </a:r>
          </a:p>
        </p:txBody>
      </p:sp>
      <p:graphicFrame>
        <p:nvGraphicFramePr>
          <p:cNvPr id="3" name="Diagram 2">
            <a:extLst>
              <a:ext uri="{FF2B5EF4-FFF2-40B4-BE49-F238E27FC236}">
                <a16:creationId xmlns:a16="http://schemas.microsoft.com/office/drawing/2014/main" id="{49E4F8DD-BD67-4263-B249-DD3A1C8DF8E4}"/>
              </a:ext>
            </a:extLst>
          </p:cNvPr>
          <p:cNvGraphicFramePr/>
          <p:nvPr>
            <p:extLst>
              <p:ext uri="{D42A27DB-BD31-4B8C-83A1-F6EECF244321}">
                <p14:modId xmlns:p14="http://schemas.microsoft.com/office/powerpoint/2010/main" val="2802415858"/>
              </p:ext>
            </p:extLst>
          </p:nvPr>
        </p:nvGraphicFramePr>
        <p:xfrm>
          <a:off x="544201" y="1205190"/>
          <a:ext cx="11137898" cy="4861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ktangel 3">
            <a:extLst>
              <a:ext uri="{FF2B5EF4-FFF2-40B4-BE49-F238E27FC236}">
                <a16:creationId xmlns:a16="http://schemas.microsoft.com/office/drawing/2014/main" id="{747D6957-CA2F-4D0A-AE59-01CFE641A119}"/>
              </a:ext>
            </a:extLst>
          </p:cNvPr>
          <p:cNvSpPr/>
          <p:nvPr/>
        </p:nvSpPr>
        <p:spPr>
          <a:xfrm>
            <a:off x="4162925" y="5522494"/>
            <a:ext cx="7694195" cy="7003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a:t>Lagringslösning och tillhandhållande</a:t>
            </a:r>
          </a:p>
        </p:txBody>
      </p:sp>
    </p:spTree>
    <p:extLst>
      <p:ext uri="{BB962C8B-B14F-4D97-AF65-F5344CB8AC3E}">
        <p14:creationId xmlns:p14="http://schemas.microsoft.com/office/powerpoint/2010/main" val="272040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3C3500F3-F534-4B6E-AF02-090D865255CD}"/>
              </a:ext>
            </a:extLst>
          </p:cNvPr>
          <p:cNvPicPr>
            <a:picLocks noChangeAspect="1"/>
          </p:cNvPicPr>
          <p:nvPr/>
        </p:nvPicPr>
        <p:blipFill>
          <a:blip r:embed="rId3"/>
          <a:stretch>
            <a:fillRect/>
          </a:stretch>
        </p:blipFill>
        <p:spPr>
          <a:xfrm>
            <a:off x="5335202" y="3020146"/>
            <a:ext cx="6360409" cy="3577731"/>
          </a:xfrm>
          <a:prstGeom prst="rect">
            <a:avLst/>
          </a:prstGeom>
          <a:ln>
            <a:noFill/>
          </a:ln>
          <a:effectLst>
            <a:outerShdw blurRad="292100" dist="139700" dir="2700000" algn="tl" rotWithShape="0">
              <a:srgbClr val="333333">
                <a:alpha val="65000"/>
              </a:srgbClr>
            </a:outerShdw>
          </a:effectLst>
        </p:spPr>
      </p:pic>
      <p:sp>
        <p:nvSpPr>
          <p:cNvPr id="2" name="Rubrik 1">
            <a:extLst>
              <a:ext uri="{FF2B5EF4-FFF2-40B4-BE49-F238E27FC236}">
                <a16:creationId xmlns:a16="http://schemas.microsoft.com/office/drawing/2014/main" id="{E5C4E6B2-A535-4D52-8568-974D3C926C40}"/>
              </a:ext>
            </a:extLst>
          </p:cNvPr>
          <p:cNvSpPr>
            <a:spLocks noGrp="1"/>
          </p:cNvSpPr>
          <p:nvPr>
            <p:ph type="title"/>
          </p:nvPr>
        </p:nvSpPr>
        <p:spPr/>
        <p:txBody>
          <a:bodyPr/>
          <a:lstStyle/>
          <a:p>
            <a:r>
              <a:rPr lang="sv-SE" sz="2400" dirty="0"/>
              <a:t>Kännedom</a:t>
            </a:r>
          </a:p>
        </p:txBody>
      </p:sp>
      <p:sp>
        <p:nvSpPr>
          <p:cNvPr id="3" name="Platshållare för innehåll 2">
            <a:extLst>
              <a:ext uri="{FF2B5EF4-FFF2-40B4-BE49-F238E27FC236}">
                <a16:creationId xmlns:a16="http://schemas.microsoft.com/office/drawing/2014/main" id="{90CC2C04-8899-4E49-8752-ED3E2B0B6819}"/>
              </a:ext>
            </a:extLst>
          </p:cNvPr>
          <p:cNvSpPr>
            <a:spLocks noGrp="1"/>
          </p:cNvSpPr>
          <p:nvPr>
            <p:ph idx="1"/>
          </p:nvPr>
        </p:nvSpPr>
        <p:spPr>
          <a:xfrm>
            <a:off x="612569" y="1415132"/>
            <a:ext cx="5403220" cy="5268409"/>
          </a:xfrm>
        </p:spPr>
        <p:txBody>
          <a:bodyPr/>
          <a:lstStyle/>
          <a:p>
            <a:pPr marL="285750" indent="-285750">
              <a:lnSpc>
                <a:spcPts val="2200"/>
              </a:lnSpc>
              <a:buFont typeface="Arial" panose="020B0604020202020204" pitchFamily="34" charset="0"/>
              <a:buChar char="•"/>
            </a:pPr>
            <a:r>
              <a:rPr lang="sv-SE" sz="1800" dirty="0"/>
              <a:t>Att ha kännedom om vad andra aktörer inom området gör/tänker/önskar få utfört har identifierats som en grundförutsättning för samverkan, och lägger grunden för en konstruktiv dialog mellan olika aktörer kring gemensam insamling.</a:t>
            </a:r>
          </a:p>
          <a:p>
            <a:pPr>
              <a:lnSpc>
                <a:spcPts val="2200"/>
              </a:lnSpc>
            </a:pPr>
            <a:endParaRPr lang="en-GB" sz="1800" dirty="0"/>
          </a:p>
        </p:txBody>
      </p:sp>
      <p:cxnSp>
        <p:nvCxnSpPr>
          <p:cNvPr id="5" name="Rak koppling 4">
            <a:extLst>
              <a:ext uri="{FF2B5EF4-FFF2-40B4-BE49-F238E27FC236}">
                <a16:creationId xmlns:a16="http://schemas.microsoft.com/office/drawing/2014/main" id="{8C64E113-2163-4C44-8789-202BA81BBE6D}"/>
              </a:ext>
            </a:extLst>
          </p:cNvPr>
          <p:cNvCxnSpPr/>
          <p:nvPr/>
        </p:nvCxnSpPr>
        <p:spPr>
          <a:xfrm>
            <a:off x="372979" y="1227221"/>
            <a:ext cx="1140096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il: höger 9">
            <a:extLst>
              <a:ext uri="{FF2B5EF4-FFF2-40B4-BE49-F238E27FC236}">
                <a16:creationId xmlns:a16="http://schemas.microsoft.com/office/drawing/2014/main" id="{80E7B5B4-EBC1-46C2-AA2B-0494CBBB4C5E}"/>
              </a:ext>
            </a:extLst>
          </p:cNvPr>
          <p:cNvSpPr/>
          <p:nvPr/>
        </p:nvSpPr>
        <p:spPr>
          <a:xfrm>
            <a:off x="6357257" y="1776633"/>
            <a:ext cx="1741714" cy="696686"/>
          </a:xfrm>
          <a:prstGeom prst="rightArrow">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400">
              <a:solidFill>
                <a:schemeClr val="dk1"/>
              </a:solidFill>
            </a:endParaRPr>
          </a:p>
        </p:txBody>
      </p:sp>
      <p:grpSp>
        <p:nvGrpSpPr>
          <p:cNvPr id="14" name="Grupp 13">
            <a:extLst>
              <a:ext uri="{FF2B5EF4-FFF2-40B4-BE49-F238E27FC236}">
                <a16:creationId xmlns:a16="http://schemas.microsoft.com/office/drawing/2014/main" id="{A2A93723-E1FA-4A85-AEA3-0108D1E31940}"/>
              </a:ext>
            </a:extLst>
          </p:cNvPr>
          <p:cNvGrpSpPr/>
          <p:nvPr/>
        </p:nvGrpSpPr>
        <p:grpSpPr>
          <a:xfrm>
            <a:off x="917368" y="3021537"/>
            <a:ext cx="3158243" cy="3530276"/>
            <a:chOff x="612569" y="1186298"/>
            <a:chExt cx="4854614" cy="5426475"/>
          </a:xfrm>
        </p:grpSpPr>
        <p:pic>
          <p:nvPicPr>
            <p:cNvPr id="11" name="Bildobjekt 10">
              <a:extLst>
                <a:ext uri="{FF2B5EF4-FFF2-40B4-BE49-F238E27FC236}">
                  <a16:creationId xmlns:a16="http://schemas.microsoft.com/office/drawing/2014/main" id="{93931B44-413E-40CC-B931-FA9359798A5C}"/>
                </a:ext>
              </a:extLst>
            </p:cNvPr>
            <p:cNvPicPr>
              <a:picLocks noChangeAspect="1"/>
            </p:cNvPicPr>
            <p:nvPr/>
          </p:nvPicPr>
          <p:blipFill>
            <a:blip r:embed="rId4"/>
            <a:stretch>
              <a:fillRect/>
            </a:stretch>
          </p:blipFill>
          <p:spPr>
            <a:xfrm>
              <a:off x="1751571" y="1186298"/>
              <a:ext cx="3715612" cy="5245844"/>
            </a:xfrm>
            <a:prstGeom prst="rect">
              <a:avLst/>
            </a:prstGeom>
            <a:ln>
              <a:noFill/>
            </a:ln>
            <a:effectLst>
              <a:outerShdw blurRad="292100" dist="139700" dir="2700000" algn="tl" rotWithShape="0">
                <a:srgbClr val="333333">
                  <a:alpha val="65000"/>
                </a:srgbClr>
              </a:outerShdw>
            </a:effectLst>
          </p:spPr>
        </p:pic>
        <p:pic>
          <p:nvPicPr>
            <p:cNvPr id="12" name="Bildobjekt 11">
              <a:extLst>
                <a:ext uri="{FF2B5EF4-FFF2-40B4-BE49-F238E27FC236}">
                  <a16:creationId xmlns:a16="http://schemas.microsoft.com/office/drawing/2014/main" id="{4934229B-7DBD-467B-9AFF-077C84EFC1DE}"/>
                </a:ext>
              </a:extLst>
            </p:cNvPr>
            <p:cNvPicPr>
              <a:picLocks noChangeAspect="1"/>
            </p:cNvPicPr>
            <p:nvPr/>
          </p:nvPicPr>
          <p:blipFill>
            <a:blip r:embed="rId5"/>
            <a:stretch>
              <a:fillRect/>
            </a:stretch>
          </p:blipFill>
          <p:spPr>
            <a:xfrm>
              <a:off x="1162533" y="1261589"/>
              <a:ext cx="3728904" cy="5260752"/>
            </a:xfrm>
            <a:prstGeom prst="rect">
              <a:avLst/>
            </a:prstGeom>
            <a:ln>
              <a:noFill/>
            </a:ln>
            <a:effectLst>
              <a:outerShdw blurRad="292100" dist="139700" dir="2700000" algn="tl" rotWithShape="0">
                <a:srgbClr val="333333">
                  <a:alpha val="65000"/>
                </a:srgbClr>
              </a:outerShdw>
            </a:effectLst>
          </p:spPr>
        </p:pic>
        <p:pic>
          <p:nvPicPr>
            <p:cNvPr id="13" name="Bildobjekt 12">
              <a:extLst>
                <a:ext uri="{FF2B5EF4-FFF2-40B4-BE49-F238E27FC236}">
                  <a16:creationId xmlns:a16="http://schemas.microsoft.com/office/drawing/2014/main" id="{677BE06C-52BF-40B3-BA16-D1B5487F8490}"/>
                </a:ext>
              </a:extLst>
            </p:cNvPr>
            <p:cNvPicPr>
              <a:picLocks noChangeAspect="1"/>
            </p:cNvPicPr>
            <p:nvPr/>
          </p:nvPicPr>
          <p:blipFill>
            <a:blip r:embed="rId6"/>
            <a:stretch>
              <a:fillRect/>
            </a:stretch>
          </p:blipFill>
          <p:spPr>
            <a:xfrm>
              <a:off x="612569" y="1352021"/>
              <a:ext cx="3725586" cy="5260752"/>
            </a:xfrm>
            <a:prstGeom prst="rect">
              <a:avLst/>
            </a:prstGeom>
            <a:ln>
              <a:noFill/>
            </a:ln>
            <a:effectLst>
              <a:outerShdw blurRad="292100" dist="139700" dir="2700000" algn="tl" rotWithShape="0">
                <a:srgbClr val="333333">
                  <a:alpha val="65000"/>
                </a:srgbClr>
              </a:outerShdw>
            </a:effectLst>
          </p:spPr>
        </p:pic>
      </p:grpSp>
      <p:sp>
        <p:nvSpPr>
          <p:cNvPr id="15" name="Rektangel: rundade hörn 14">
            <a:extLst>
              <a:ext uri="{FF2B5EF4-FFF2-40B4-BE49-F238E27FC236}">
                <a16:creationId xmlns:a16="http://schemas.microsoft.com/office/drawing/2014/main" id="{09699732-B57D-44E7-9E16-2C6AC1A61C15}"/>
              </a:ext>
            </a:extLst>
          </p:cNvPr>
          <p:cNvSpPr/>
          <p:nvPr/>
        </p:nvSpPr>
        <p:spPr>
          <a:xfrm>
            <a:off x="8412480" y="1497873"/>
            <a:ext cx="3283131" cy="1572645"/>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sv-SE" dirty="0"/>
              <a:t>Lantmäteriet arbetar med att utveckla applikationen ”Planer och Utfall”</a:t>
            </a:r>
          </a:p>
        </p:txBody>
      </p:sp>
    </p:spTree>
    <p:extLst>
      <p:ext uri="{BB962C8B-B14F-4D97-AF65-F5344CB8AC3E}">
        <p14:creationId xmlns:p14="http://schemas.microsoft.com/office/powerpoint/2010/main" val="6009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Rak koppling 7">
            <a:extLst>
              <a:ext uri="{FF2B5EF4-FFF2-40B4-BE49-F238E27FC236}">
                <a16:creationId xmlns:a16="http://schemas.microsoft.com/office/drawing/2014/main" id="{8558199B-F722-4AD5-A541-CFD2FDF3982D}"/>
              </a:ext>
            </a:extLst>
          </p:cNvPr>
          <p:cNvCxnSpPr>
            <a:cxnSpLocks/>
          </p:cNvCxnSpPr>
          <p:nvPr/>
        </p:nvCxnSpPr>
        <p:spPr>
          <a:xfrm>
            <a:off x="5221224" y="1234440"/>
            <a:ext cx="0" cy="397764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6F82ADFA-E02F-4D9C-9BD6-B39BAA550BAD}"/>
              </a:ext>
            </a:extLst>
          </p:cNvPr>
          <p:cNvSpPr txBox="1"/>
          <p:nvPr/>
        </p:nvSpPr>
        <p:spPr>
          <a:xfrm>
            <a:off x="2411870" y="643128"/>
            <a:ext cx="583814" cy="369332"/>
          </a:xfrm>
          <a:prstGeom prst="rect">
            <a:avLst/>
          </a:prstGeom>
          <a:noFill/>
        </p:spPr>
        <p:txBody>
          <a:bodyPr wrap="none" rtlCol="0">
            <a:spAutoFit/>
          </a:bodyPr>
          <a:lstStyle/>
          <a:p>
            <a:r>
              <a:rPr lang="sv-SE"/>
              <a:t>Idag</a:t>
            </a:r>
          </a:p>
        </p:txBody>
      </p:sp>
      <p:grpSp>
        <p:nvGrpSpPr>
          <p:cNvPr id="36" name="Grupp 35">
            <a:extLst>
              <a:ext uri="{FF2B5EF4-FFF2-40B4-BE49-F238E27FC236}">
                <a16:creationId xmlns:a16="http://schemas.microsoft.com/office/drawing/2014/main" id="{59BD4705-B038-4B02-B5CA-A5CFD13E950C}"/>
              </a:ext>
            </a:extLst>
          </p:cNvPr>
          <p:cNvGrpSpPr/>
          <p:nvPr/>
        </p:nvGrpSpPr>
        <p:grpSpPr>
          <a:xfrm>
            <a:off x="311745" y="3978640"/>
            <a:ext cx="3651534" cy="1055132"/>
            <a:chOff x="311745" y="3978640"/>
            <a:chExt cx="3651534" cy="1055132"/>
          </a:xfrm>
        </p:grpSpPr>
        <p:cxnSp>
          <p:nvCxnSpPr>
            <p:cNvPr id="20" name="Rak pilkoppling 19">
              <a:extLst>
                <a:ext uri="{FF2B5EF4-FFF2-40B4-BE49-F238E27FC236}">
                  <a16:creationId xmlns:a16="http://schemas.microsoft.com/office/drawing/2014/main" id="{C2F611B2-4AEE-4747-B7CA-BDC68A63E3E7}"/>
                </a:ext>
              </a:extLst>
            </p:cNvPr>
            <p:cNvCxnSpPr>
              <a:cxnSpLocks/>
            </p:cNvCxnSpPr>
            <p:nvPr/>
          </p:nvCxnSpPr>
          <p:spPr>
            <a:xfrm>
              <a:off x="774195" y="4562856"/>
              <a:ext cx="1938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ktangel 20">
              <a:extLst>
                <a:ext uri="{FF2B5EF4-FFF2-40B4-BE49-F238E27FC236}">
                  <a16:creationId xmlns:a16="http://schemas.microsoft.com/office/drawing/2014/main" id="{3A1167B7-2B9F-41E5-A749-9A098CCF9175}"/>
                </a:ext>
              </a:extLst>
            </p:cNvPr>
            <p:cNvSpPr/>
            <p:nvPr/>
          </p:nvSpPr>
          <p:spPr>
            <a:xfrm>
              <a:off x="2712722" y="4347972"/>
              <a:ext cx="125055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t>LM</a:t>
              </a:r>
              <a:br>
                <a:rPr lang="sv-SE" sz="1400"/>
              </a:br>
              <a:r>
                <a:rPr lang="sv-SE" sz="1400"/>
                <a:t>”Samverkan”</a:t>
              </a:r>
            </a:p>
          </p:txBody>
        </p:sp>
        <p:sp>
          <p:nvSpPr>
            <p:cNvPr id="23" name="textruta 22">
              <a:extLst>
                <a:ext uri="{FF2B5EF4-FFF2-40B4-BE49-F238E27FC236}">
                  <a16:creationId xmlns:a16="http://schemas.microsoft.com/office/drawing/2014/main" id="{6EAA2B23-9AA2-40FD-B8DA-12F422EB03C4}"/>
                </a:ext>
              </a:extLst>
            </p:cNvPr>
            <p:cNvSpPr txBox="1"/>
            <p:nvPr/>
          </p:nvSpPr>
          <p:spPr>
            <a:xfrm>
              <a:off x="311745" y="3978640"/>
              <a:ext cx="1536062" cy="369332"/>
            </a:xfrm>
            <a:prstGeom prst="rect">
              <a:avLst/>
            </a:prstGeom>
            <a:noFill/>
          </p:spPr>
          <p:txBody>
            <a:bodyPr wrap="none" rtlCol="0">
              <a:spAutoFit/>
            </a:bodyPr>
            <a:lstStyle/>
            <a:p>
              <a:r>
                <a:rPr lang="sv-SE"/>
                <a:t>Datainsamlare</a:t>
              </a:r>
            </a:p>
          </p:txBody>
        </p:sp>
        <p:sp>
          <p:nvSpPr>
            <p:cNvPr id="24" name="textruta 23">
              <a:extLst>
                <a:ext uri="{FF2B5EF4-FFF2-40B4-BE49-F238E27FC236}">
                  <a16:creationId xmlns:a16="http://schemas.microsoft.com/office/drawing/2014/main" id="{A68EFDF2-3965-4233-9696-F512CA93DADD}"/>
                </a:ext>
              </a:extLst>
            </p:cNvPr>
            <p:cNvSpPr txBox="1"/>
            <p:nvPr/>
          </p:nvSpPr>
          <p:spPr>
            <a:xfrm>
              <a:off x="1088725" y="4301805"/>
              <a:ext cx="1634807" cy="461665"/>
            </a:xfrm>
            <a:prstGeom prst="rect">
              <a:avLst/>
            </a:prstGeom>
            <a:noFill/>
          </p:spPr>
          <p:txBody>
            <a:bodyPr wrap="none" rtlCol="0">
              <a:spAutoFit/>
            </a:bodyPr>
            <a:lstStyle/>
            <a:p>
              <a:r>
                <a:rPr lang="sv-SE" sz="1400"/>
                <a:t>Metadata, via email</a:t>
              </a:r>
            </a:p>
            <a:p>
              <a:r>
                <a:rPr lang="sv-SE" sz="1000"/>
                <a:t>(Planer+Utfall)</a:t>
              </a:r>
            </a:p>
          </p:txBody>
        </p:sp>
      </p:grpSp>
      <p:pic>
        <p:nvPicPr>
          <p:cNvPr id="26" name="Bild 25" descr="Internet">
            <a:extLst>
              <a:ext uri="{FF2B5EF4-FFF2-40B4-BE49-F238E27FC236}">
                <a16:creationId xmlns:a16="http://schemas.microsoft.com/office/drawing/2014/main" id="{8395EC35-A4E5-42BA-9BDC-0F500C0BB4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2027" y="3159254"/>
            <a:ext cx="576067" cy="576067"/>
          </a:xfrm>
          <a:prstGeom prst="rect">
            <a:avLst/>
          </a:prstGeom>
        </p:spPr>
      </p:pic>
      <p:cxnSp>
        <p:nvCxnSpPr>
          <p:cNvPr id="27" name="Rak pilkoppling 26">
            <a:extLst>
              <a:ext uri="{FF2B5EF4-FFF2-40B4-BE49-F238E27FC236}">
                <a16:creationId xmlns:a16="http://schemas.microsoft.com/office/drawing/2014/main" id="{CF8BAF66-4530-4985-9DC9-38269FD5F6F7}"/>
              </a:ext>
            </a:extLst>
          </p:cNvPr>
          <p:cNvCxnSpPr>
            <a:cxnSpLocks/>
          </p:cNvCxnSpPr>
          <p:nvPr/>
        </p:nvCxnSpPr>
        <p:spPr>
          <a:xfrm flipV="1">
            <a:off x="3666741" y="3730752"/>
            <a:ext cx="433236" cy="432554"/>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32" name="textruta 31">
            <a:extLst>
              <a:ext uri="{FF2B5EF4-FFF2-40B4-BE49-F238E27FC236}">
                <a16:creationId xmlns:a16="http://schemas.microsoft.com/office/drawing/2014/main" id="{9CE73265-1DD2-4B00-9170-D9371F6EF6D5}"/>
              </a:ext>
            </a:extLst>
          </p:cNvPr>
          <p:cNvSpPr txBox="1"/>
          <p:nvPr/>
        </p:nvSpPr>
        <p:spPr>
          <a:xfrm>
            <a:off x="3963359" y="3915025"/>
            <a:ext cx="851515" cy="400110"/>
          </a:xfrm>
          <a:prstGeom prst="rect">
            <a:avLst/>
          </a:prstGeom>
          <a:noFill/>
        </p:spPr>
        <p:txBody>
          <a:bodyPr wrap="none" rtlCol="0">
            <a:spAutoFit/>
          </a:bodyPr>
          <a:lstStyle/>
          <a:p>
            <a:r>
              <a:rPr lang="sv-SE" sz="1000"/>
              <a:t>Presentation</a:t>
            </a:r>
            <a:br>
              <a:rPr lang="sv-SE" sz="1000"/>
            </a:br>
            <a:r>
              <a:rPr lang="sv-SE" sz="1000"/>
              <a:t>metadata</a:t>
            </a:r>
          </a:p>
        </p:txBody>
      </p:sp>
      <p:sp>
        <p:nvSpPr>
          <p:cNvPr id="35" name="textruta 34">
            <a:extLst>
              <a:ext uri="{FF2B5EF4-FFF2-40B4-BE49-F238E27FC236}">
                <a16:creationId xmlns:a16="http://schemas.microsoft.com/office/drawing/2014/main" id="{98A89121-AABE-4E9E-B672-38A182B4A5A3}"/>
              </a:ext>
            </a:extLst>
          </p:cNvPr>
          <p:cNvSpPr txBox="1"/>
          <p:nvPr/>
        </p:nvSpPr>
        <p:spPr>
          <a:xfrm>
            <a:off x="8181891" y="638353"/>
            <a:ext cx="1029513" cy="369332"/>
          </a:xfrm>
          <a:prstGeom prst="rect">
            <a:avLst/>
          </a:prstGeom>
          <a:noFill/>
        </p:spPr>
        <p:txBody>
          <a:bodyPr wrap="none" rtlCol="0">
            <a:spAutoFit/>
          </a:bodyPr>
          <a:lstStyle/>
          <a:p>
            <a:r>
              <a:rPr lang="sv-SE"/>
              <a:t>I morgon</a:t>
            </a:r>
          </a:p>
        </p:txBody>
      </p:sp>
      <p:grpSp>
        <p:nvGrpSpPr>
          <p:cNvPr id="37" name="Grupp 36">
            <a:extLst>
              <a:ext uri="{FF2B5EF4-FFF2-40B4-BE49-F238E27FC236}">
                <a16:creationId xmlns:a16="http://schemas.microsoft.com/office/drawing/2014/main" id="{B39017E3-1544-4450-86D1-EC9A419C4051}"/>
              </a:ext>
            </a:extLst>
          </p:cNvPr>
          <p:cNvGrpSpPr/>
          <p:nvPr/>
        </p:nvGrpSpPr>
        <p:grpSpPr>
          <a:xfrm>
            <a:off x="394041" y="1662160"/>
            <a:ext cx="3324515" cy="1055132"/>
            <a:chOff x="241641" y="1509760"/>
            <a:chExt cx="3324515" cy="1055132"/>
          </a:xfrm>
        </p:grpSpPr>
        <p:cxnSp>
          <p:nvCxnSpPr>
            <p:cNvPr id="38" name="Rak pilkoppling 37">
              <a:extLst>
                <a:ext uri="{FF2B5EF4-FFF2-40B4-BE49-F238E27FC236}">
                  <a16:creationId xmlns:a16="http://schemas.microsoft.com/office/drawing/2014/main" id="{FC9FC843-8249-46D2-B1C5-F306C9FA4288}"/>
                </a:ext>
              </a:extLst>
            </p:cNvPr>
            <p:cNvCxnSpPr>
              <a:cxnSpLocks/>
            </p:cNvCxnSpPr>
            <p:nvPr/>
          </p:nvCxnSpPr>
          <p:spPr>
            <a:xfrm>
              <a:off x="704091" y="2093976"/>
              <a:ext cx="1938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ktangel 38">
              <a:extLst>
                <a:ext uri="{FF2B5EF4-FFF2-40B4-BE49-F238E27FC236}">
                  <a16:creationId xmlns:a16="http://schemas.microsoft.com/office/drawing/2014/main" id="{F14563DF-2BEC-409D-B2D9-03A4CD0D218D}"/>
                </a:ext>
              </a:extLst>
            </p:cNvPr>
            <p:cNvSpPr/>
            <p:nvPr/>
          </p:nvSpPr>
          <p:spPr>
            <a:xfrm>
              <a:off x="2642619" y="1879092"/>
              <a:ext cx="9235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t>LM</a:t>
              </a:r>
              <a:br>
                <a:rPr lang="sv-SE" sz="1400"/>
              </a:br>
              <a:r>
                <a:rPr lang="sv-SE" sz="1400"/>
                <a:t>(KBS)</a:t>
              </a:r>
            </a:p>
          </p:txBody>
        </p:sp>
        <p:cxnSp>
          <p:nvCxnSpPr>
            <p:cNvPr id="40" name="Rak pilkoppling 39">
              <a:extLst>
                <a:ext uri="{FF2B5EF4-FFF2-40B4-BE49-F238E27FC236}">
                  <a16:creationId xmlns:a16="http://schemas.microsoft.com/office/drawing/2014/main" id="{CB9649F4-323E-4976-8AA3-4EAF15829210}"/>
                </a:ext>
              </a:extLst>
            </p:cNvPr>
            <p:cNvCxnSpPr>
              <a:cxnSpLocks/>
            </p:cNvCxnSpPr>
            <p:nvPr/>
          </p:nvCxnSpPr>
          <p:spPr>
            <a:xfrm flipH="1">
              <a:off x="704091" y="2409444"/>
              <a:ext cx="1938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ruta 40">
              <a:extLst>
                <a:ext uri="{FF2B5EF4-FFF2-40B4-BE49-F238E27FC236}">
                  <a16:creationId xmlns:a16="http://schemas.microsoft.com/office/drawing/2014/main" id="{C20AB420-908E-4A80-BB29-5B981B8B6602}"/>
                </a:ext>
              </a:extLst>
            </p:cNvPr>
            <p:cNvSpPr txBox="1"/>
            <p:nvPr/>
          </p:nvSpPr>
          <p:spPr>
            <a:xfrm>
              <a:off x="241641" y="1509760"/>
              <a:ext cx="1588961" cy="369332"/>
            </a:xfrm>
            <a:prstGeom prst="rect">
              <a:avLst/>
            </a:prstGeom>
            <a:noFill/>
          </p:spPr>
          <p:txBody>
            <a:bodyPr wrap="none" rtlCol="0">
              <a:spAutoFit/>
            </a:bodyPr>
            <a:lstStyle/>
            <a:p>
              <a:r>
                <a:rPr lang="sv-SE"/>
                <a:t>Datainsamlare</a:t>
              </a:r>
            </a:p>
          </p:txBody>
        </p:sp>
        <p:sp>
          <p:nvSpPr>
            <p:cNvPr id="42" name="textruta 41">
              <a:extLst>
                <a:ext uri="{FF2B5EF4-FFF2-40B4-BE49-F238E27FC236}">
                  <a16:creationId xmlns:a16="http://schemas.microsoft.com/office/drawing/2014/main" id="{148161BD-F7F5-4742-9297-C8B6B21741EF}"/>
                </a:ext>
              </a:extLst>
            </p:cNvPr>
            <p:cNvSpPr txBox="1"/>
            <p:nvPr/>
          </p:nvSpPr>
          <p:spPr>
            <a:xfrm>
              <a:off x="936325" y="1862093"/>
              <a:ext cx="1408142" cy="461665"/>
            </a:xfrm>
            <a:prstGeom prst="rect">
              <a:avLst/>
            </a:prstGeom>
            <a:noFill/>
          </p:spPr>
          <p:txBody>
            <a:bodyPr wrap="none" rtlCol="0">
              <a:spAutoFit/>
            </a:bodyPr>
            <a:lstStyle/>
            <a:p>
              <a:r>
                <a:rPr lang="sv-SE" sz="1400"/>
                <a:t>Data + Metadata</a:t>
              </a:r>
              <a:br>
                <a:rPr lang="sv-SE" sz="1400"/>
              </a:br>
              <a:r>
                <a:rPr lang="sv-SE" sz="1000"/>
                <a:t>(Utfall)</a:t>
              </a:r>
            </a:p>
          </p:txBody>
        </p:sp>
      </p:grpSp>
      <p:grpSp>
        <p:nvGrpSpPr>
          <p:cNvPr id="46" name="Grupp 45">
            <a:extLst>
              <a:ext uri="{FF2B5EF4-FFF2-40B4-BE49-F238E27FC236}">
                <a16:creationId xmlns:a16="http://schemas.microsoft.com/office/drawing/2014/main" id="{2E661762-D56D-403B-A288-E1FACF8A2B2D}"/>
              </a:ext>
            </a:extLst>
          </p:cNvPr>
          <p:cNvGrpSpPr/>
          <p:nvPr/>
        </p:nvGrpSpPr>
        <p:grpSpPr>
          <a:xfrm>
            <a:off x="6096000" y="1662160"/>
            <a:ext cx="3324515" cy="1055132"/>
            <a:chOff x="241641" y="1509760"/>
            <a:chExt cx="3324515" cy="1055132"/>
          </a:xfrm>
        </p:grpSpPr>
        <p:cxnSp>
          <p:nvCxnSpPr>
            <p:cNvPr id="47" name="Rak pilkoppling 46">
              <a:extLst>
                <a:ext uri="{FF2B5EF4-FFF2-40B4-BE49-F238E27FC236}">
                  <a16:creationId xmlns:a16="http://schemas.microsoft.com/office/drawing/2014/main" id="{6697D074-73DD-4B43-B84F-14BD1174669D}"/>
                </a:ext>
              </a:extLst>
            </p:cNvPr>
            <p:cNvCxnSpPr>
              <a:cxnSpLocks/>
            </p:cNvCxnSpPr>
            <p:nvPr/>
          </p:nvCxnSpPr>
          <p:spPr>
            <a:xfrm>
              <a:off x="704091" y="2093976"/>
              <a:ext cx="1938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ktangel 47">
              <a:extLst>
                <a:ext uri="{FF2B5EF4-FFF2-40B4-BE49-F238E27FC236}">
                  <a16:creationId xmlns:a16="http://schemas.microsoft.com/office/drawing/2014/main" id="{FDBD77DD-2491-4D7F-A2D7-C0404FDE4785}"/>
                </a:ext>
              </a:extLst>
            </p:cNvPr>
            <p:cNvSpPr/>
            <p:nvPr/>
          </p:nvSpPr>
          <p:spPr>
            <a:xfrm>
              <a:off x="2642619" y="1879092"/>
              <a:ext cx="9235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t>LM</a:t>
              </a:r>
              <a:br>
                <a:rPr lang="sv-SE" sz="1400"/>
              </a:br>
              <a:r>
                <a:rPr lang="sv-SE" sz="1400"/>
                <a:t>(KBS)</a:t>
              </a:r>
            </a:p>
          </p:txBody>
        </p:sp>
        <p:cxnSp>
          <p:nvCxnSpPr>
            <p:cNvPr id="49" name="Rak pilkoppling 48">
              <a:extLst>
                <a:ext uri="{FF2B5EF4-FFF2-40B4-BE49-F238E27FC236}">
                  <a16:creationId xmlns:a16="http://schemas.microsoft.com/office/drawing/2014/main" id="{A78147C1-5F6D-4A79-B637-D806454F5A6E}"/>
                </a:ext>
              </a:extLst>
            </p:cNvPr>
            <p:cNvCxnSpPr>
              <a:cxnSpLocks/>
            </p:cNvCxnSpPr>
            <p:nvPr/>
          </p:nvCxnSpPr>
          <p:spPr>
            <a:xfrm flipH="1">
              <a:off x="704091" y="2409444"/>
              <a:ext cx="1938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ruta 49">
              <a:extLst>
                <a:ext uri="{FF2B5EF4-FFF2-40B4-BE49-F238E27FC236}">
                  <a16:creationId xmlns:a16="http://schemas.microsoft.com/office/drawing/2014/main" id="{822D0DE3-145C-4B50-B1C5-5BFDA73B7C4E}"/>
                </a:ext>
              </a:extLst>
            </p:cNvPr>
            <p:cNvSpPr txBox="1"/>
            <p:nvPr/>
          </p:nvSpPr>
          <p:spPr>
            <a:xfrm>
              <a:off x="241641" y="1509760"/>
              <a:ext cx="1588961" cy="369332"/>
            </a:xfrm>
            <a:prstGeom prst="rect">
              <a:avLst/>
            </a:prstGeom>
            <a:noFill/>
          </p:spPr>
          <p:txBody>
            <a:bodyPr wrap="none" rtlCol="0">
              <a:spAutoFit/>
            </a:bodyPr>
            <a:lstStyle/>
            <a:p>
              <a:r>
                <a:rPr lang="sv-SE"/>
                <a:t>Datainsamlare</a:t>
              </a:r>
            </a:p>
          </p:txBody>
        </p:sp>
      </p:grpSp>
      <p:pic>
        <p:nvPicPr>
          <p:cNvPr id="52" name="Bild 51" descr="Internet">
            <a:extLst>
              <a:ext uri="{FF2B5EF4-FFF2-40B4-BE49-F238E27FC236}">
                <a16:creationId xmlns:a16="http://schemas.microsoft.com/office/drawing/2014/main" id="{3C33EB14-333D-4273-8173-9D3A57D16E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6640" y="3265300"/>
            <a:ext cx="576067" cy="576067"/>
          </a:xfrm>
          <a:prstGeom prst="rect">
            <a:avLst/>
          </a:prstGeom>
        </p:spPr>
      </p:pic>
      <p:cxnSp>
        <p:nvCxnSpPr>
          <p:cNvPr id="53" name="Rak pilkoppling 52">
            <a:extLst>
              <a:ext uri="{FF2B5EF4-FFF2-40B4-BE49-F238E27FC236}">
                <a16:creationId xmlns:a16="http://schemas.microsoft.com/office/drawing/2014/main" id="{F5B259E4-FD83-4C9C-8507-21DF3EB3CA7A}"/>
              </a:ext>
            </a:extLst>
          </p:cNvPr>
          <p:cNvCxnSpPr>
            <a:cxnSpLocks/>
            <a:stCxn id="48" idx="2"/>
            <a:endCxn id="60" idx="0"/>
          </p:cNvCxnSpPr>
          <p:nvPr/>
        </p:nvCxnSpPr>
        <p:spPr>
          <a:xfrm flipH="1">
            <a:off x="8958746" y="2717292"/>
            <a:ext cx="1" cy="59080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54" name="textruta 53">
            <a:extLst>
              <a:ext uri="{FF2B5EF4-FFF2-40B4-BE49-F238E27FC236}">
                <a16:creationId xmlns:a16="http://schemas.microsoft.com/office/drawing/2014/main" id="{D26A0781-F1D5-4878-B355-FF8E9413D1A7}"/>
              </a:ext>
            </a:extLst>
          </p:cNvPr>
          <p:cNvSpPr txBox="1"/>
          <p:nvPr/>
        </p:nvSpPr>
        <p:spPr>
          <a:xfrm>
            <a:off x="10168522" y="2913254"/>
            <a:ext cx="1383712" cy="400110"/>
          </a:xfrm>
          <a:prstGeom prst="rect">
            <a:avLst/>
          </a:prstGeom>
          <a:noFill/>
        </p:spPr>
        <p:txBody>
          <a:bodyPr wrap="none" rtlCol="0">
            <a:spAutoFit/>
          </a:bodyPr>
          <a:lstStyle/>
          <a:p>
            <a:r>
              <a:rPr lang="sv-SE" sz="1000"/>
              <a:t>Presentation metadata</a:t>
            </a:r>
          </a:p>
          <a:p>
            <a:r>
              <a:rPr lang="sv-SE" sz="1000"/>
              <a:t>+ ev. wms/datadelning</a:t>
            </a:r>
          </a:p>
        </p:txBody>
      </p:sp>
      <p:sp>
        <p:nvSpPr>
          <p:cNvPr id="60" name="Rektangel 59">
            <a:extLst>
              <a:ext uri="{FF2B5EF4-FFF2-40B4-BE49-F238E27FC236}">
                <a16:creationId xmlns:a16="http://schemas.microsoft.com/office/drawing/2014/main" id="{55C4B0DD-04E3-4977-8CE9-8812706A798D}"/>
              </a:ext>
            </a:extLst>
          </p:cNvPr>
          <p:cNvSpPr/>
          <p:nvPr/>
        </p:nvSpPr>
        <p:spPr>
          <a:xfrm>
            <a:off x="8353858" y="3308092"/>
            <a:ext cx="1209776"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t>LM</a:t>
            </a:r>
            <a:br>
              <a:rPr lang="sv-SE" sz="1400"/>
            </a:br>
            <a:r>
              <a:rPr lang="sv-SE" sz="1400"/>
              <a:t>”Samverkan”</a:t>
            </a:r>
          </a:p>
        </p:txBody>
      </p:sp>
      <p:cxnSp>
        <p:nvCxnSpPr>
          <p:cNvPr id="61" name="Rak pilkoppling 60">
            <a:extLst>
              <a:ext uri="{FF2B5EF4-FFF2-40B4-BE49-F238E27FC236}">
                <a16:creationId xmlns:a16="http://schemas.microsoft.com/office/drawing/2014/main" id="{DE61C0FE-0B2D-4D10-A41E-E3CE03A68FF5}"/>
              </a:ext>
            </a:extLst>
          </p:cNvPr>
          <p:cNvCxnSpPr>
            <a:cxnSpLocks/>
          </p:cNvCxnSpPr>
          <p:nvPr/>
        </p:nvCxnSpPr>
        <p:spPr>
          <a:xfrm>
            <a:off x="9607902" y="3637273"/>
            <a:ext cx="1124249"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66" name="textruta 65">
            <a:extLst>
              <a:ext uri="{FF2B5EF4-FFF2-40B4-BE49-F238E27FC236}">
                <a16:creationId xmlns:a16="http://schemas.microsoft.com/office/drawing/2014/main" id="{25AA765E-6203-413C-9429-C2F3C1153E6C}"/>
              </a:ext>
            </a:extLst>
          </p:cNvPr>
          <p:cNvSpPr txBox="1"/>
          <p:nvPr/>
        </p:nvSpPr>
        <p:spPr>
          <a:xfrm>
            <a:off x="7059597" y="1996736"/>
            <a:ext cx="1408142" cy="461665"/>
          </a:xfrm>
          <a:prstGeom prst="rect">
            <a:avLst/>
          </a:prstGeom>
          <a:noFill/>
        </p:spPr>
        <p:txBody>
          <a:bodyPr wrap="none" rtlCol="0">
            <a:spAutoFit/>
          </a:bodyPr>
          <a:lstStyle/>
          <a:p>
            <a:r>
              <a:rPr lang="sv-SE" sz="1400"/>
              <a:t>Data + Metadata</a:t>
            </a:r>
            <a:br>
              <a:rPr lang="sv-SE" sz="1400"/>
            </a:br>
            <a:r>
              <a:rPr lang="sv-SE" sz="1000"/>
              <a:t>(Utfall)</a:t>
            </a:r>
          </a:p>
        </p:txBody>
      </p:sp>
      <p:sp>
        <p:nvSpPr>
          <p:cNvPr id="67" name="textruta 66">
            <a:extLst>
              <a:ext uri="{FF2B5EF4-FFF2-40B4-BE49-F238E27FC236}">
                <a16:creationId xmlns:a16="http://schemas.microsoft.com/office/drawing/2014/main" id="{851C6C1C-2B63-42A4-BBAE-87238F3DE88F}"/>
              </a:ext>
            </a:extLst>
          </p:cNvPr>
          <p:cNvSpPr txBox="1"/>
          <p:nvPr/>
        </p:nvSpPr>
        <p:spPr>
          <a:xfrm>
            <a:off x="5918911" y="4146416"/>
            <a:ext cx="2693686" cy="369332"/>
          </a:xfrm>
          <a:prstGeom prst="rect">
            <a:avLst/>
          </a:prstGeom>
          <a:noFill/>
        </p:spPr>
        <p:txBody>
          <a:bodyPr wrap="none" rtlCol="0">
            <a:spAutoFit/>
          </a:bodyPr>
          <a:lstStyle/>
          <a:p>
            <a:r>
              <a:rPr lang="sv-SE"/>
              <a:t>Datainsamlare (interaktivt)</a:t>
            </a:r>
          </a:p>
        </p:txBody>
      </p:sp>
      <p:cxnSp>
        <p:nvCxnSpPr>
          <p:cNvPr id="70" name="Koppling: vinklad 69">
            <a:extLst>
              <a:ext uri="{FF2B5EF4-FFF2-40B4-BE49-F238E27FC236}">
                <a16:creationId xmlns:a16="http://schemas.microsoft.com/office/drawing/2014/main" id="{A21FF91C-9D22-47D9-B4BD-7B591A8D3228}"/>
              </a:ext>
            </a:extLst>
          </p:cNvPr>
          <p:cNvCxnSpPr>
            <a:cxnSpLocks/>
            <a:stCxn id="67" idx="3"/>
            <a:endCxn id="52" idx="2"/>
          </p:cNvCxnSpPr>
          <p:nvPr/>
        </p:nvCxnSpPr>
        <p:spPr>
          <a:xfrm flipV="1">
            <a:off x="8612597" y="3841367"/>
            <a:ext cx="2462077" cy="4897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textruta 72">
            <a:extLst>
              <a:ext uri="{FF2B5EF4-FFF2-40B4-BE49-F238E27FC236}">
                <a16:creationId xmlns:a16="http://schemas.microsoft.com/office/drawing/2014/main" id="{DE4C2CC4-06CF-4E3D-B7F3-F31CADD1F850}"/>
              </a:ext>
            </a:extLst>
          </p:cNvPr>
          <p:cNvSpPr txBox="1"/>
          <p:nvPr/>
        </p:nvSpPr>
        <p:spPr>
          <a:xfrm>
            <a:off x="9863154" y="4084302"/>
            <a:ext cx="897425" cy="461665"/>
          </a:xfrm>
          <a:prstGeom prst="rect">
            <a:avLst/>
          </a:prstGeom>
          <a:noFill/>
        </p:spPr>
        <p:txBody>
          <a:bodyPr wrap="none" rtlCol="0">
            <a:spAutoFit/>
          </a:bodyPr>
          <a:lstStyle/>
          <a:p>
            <a:r>
              <a:rPr lang="sv-SE" sz="1400"/>
              <a:t>Metadata</a:t>
            </a:r>
          </a:p>
          <a:p>
            <a:r>
              <a:rPr lang="sv-SE" sz="1000"/>
              <a:t>(Planer)</a:t>
            </a:r>
          </a:p>
        </p:txBody>
      </p:sp>
      <p:sp>
        <p:nvSpPr>
          <p:cNvPr id="76" name="textruta 75">
            <a:extLst>
              <a:ext uri="{FF2B5EF4-FFF2-40B4-BE49-F238E27FC236}">
                <a16:creationId xmlns:a16="http://schemas.microsoft.com/office/drawing/2014/main" id="{6935438C-0D3B-473B-A7C9-79916F08E003}"/>
              </a:ext>
            </a:extLst>
          </p:cNvPr>
          <p:cNvSpPr txBox="1"/>
          <p:nvPr/>
        </p:nvSpPr>
        <p:spPr>
          <a:xfrm>
            <a:off x="8479949" y="2744380"/>
            <a:ext cx="897425" cy="461665"/>
          </a:xfrm>
          <a:prstGeom prst="rect">
            <a:avLst/>
          </a:prstGeom>
          <a:noFill/>
        </p:spPr>
        <p:txBody>
          <a:bodyPr wrap="none" rtlCol="0">
            <a:spAutoFit/>
          </a:bodyPr>
          <a:lstStyle/>
          <a:p>
            <a:r>
              <a:rPr lang="sv-SE" sz="1400"/>
              <a:t>Metadata</a:t>
            </a:r>
          </a:p>
          <a:p>
            <a:r>
              <a:rPr lang="sv-SE" sz="1000"/>
              <a:t>(Utfall)</a:t>
            </a:r>
          </a:p>
        </p:txBody>
      </p:sp>
      <p:sp>
        <p:nvSpPr>
          <p:cNvPr id="2" name="Ellips 1">
            <a:extLst>
              <a:ext uri="{FF2B5EF4-FFF2-40B4-BE49-F238E27FC236}">
                <a16:creationId xmlns:a16="http://schemas.microsoft.com/office/drawing/2014/main" id="{0E90F62A-D4BB-4C8D-9A97-A943A13AAA3B}"/>
              </a:ext>
            </a:extLst>
          </p:cNvPr>
          <p:cNvSpPr/>
          <p:nvPr/>
        </p:nvSpPr>
        <p:spPr>
          <a:xfrm>
            <a:off x="8058044" y="2671946"/>
            <a:ext cx="1736803" cy="655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solidFill>
                  <a:srgbClr val="FF0000"/>
                </a:solidFill>
              </a:rPr>
              <a:t>1</a:t>
            </a:r>
          </a:p>
        </p:txBody>
      </p:sp>
      <p:sp>
        <p:nvSpPr>
          <p:cNvPr id="3" name="textruta 2">
            <a:extLst>
              <a:ext uri="{FF2B5EF4-FFF2-40B4-BE49-F238E27FC236}">
                <a16:creationId xmlns:a16="http://schemas.microsoft.com/office/drawing/2014/main" id="{F92D2CF2-4707-459C-A976-20D8CF139C13}"/>
              </a:ext>
            </a:extLst>
          </p:cNvPr>
          <p:cNvSpPr txBox="1"/>
          <p:nvPr/>
        </p:nvSpPr>
        <p:spPr>
          <a:xfrm>
            <a:off x="11111961" y="0"/>
            <a:ext cx="1080039" cy="276999"/>
          </a:xfrm>
          <a:prstGeom prst="rect">
            <a:avLst/>
          </a:prstGeom>
          <a:noFill/>
        </p:spPr>
        <p:txBody>
          <a:bodyPr wrap="none" rtlCol="0">
            <a:spAutoFit/>
          </a:bodyPr>
          <a:lstStyle/>
          <a:p>
            <a:r>
              <a:rPr lang="sv-SE" sz="1200"/>
              <a:t>Ver. 20220309</a:t>
            </a:r>
          </a:p>
        </p:txBody>
      </p:sp>
      <p:sp>
        <p:nvSpPr>
          <p:cNvPr id="4" name="textruta 3">
            <a:extLst>
              <a:ext uri="{FF2B5EF4-FFF2-40B4-BE49-F238E27FC236}">
                <a16:creationId xmlns:a16="http://schemas.microsoft.com/office/drawing/2014/main" id="{E8F01374-2F8F-4A1C-A52E-1FCA5FC5C773}"/>
              </a:ext>
            </a:extLst>
          </p:cNvPr>
          <p:cNvSpPr txBox="1"/>
          <p:nvPr/>
        </p:nvSpPr>
        <p:spPr>
          <a:xfrm>
            <a:off x="5162684" y="5542700"/>
            <a:ext cx="4911047" cy="1200329"/>
          </a:xfrm>
          <a:prstGeom prst="rect">
            <a:avLst/>
          </a:prstGeom>
          <a:noFill/>
        </p:spPr>
        <p:txBody>
          <a:bodyPr wrap="square" rtlCol="0">
            <a:spAutoFit/>
          </a:bodyPr>
          <a:lstStyle/>
          <a:p>
            <a:pPr marL="342900" indent="-342900">
              <a:buFont typeface="+mj-lt"/>
              <a:buAutoNum type="arabicPeriod"/>
            </a:pPr>
            <a:r>
              <a:rPr lang="sv-SE" i="1">
                <a:solidFill>
                  <a:srgbClr val="FF0000"/>
                </a:solidFill>
              </a:rPr>
              <a:t>Hur, och vilka, data skall överföras från KBS?</a:t>
            </a:r>
          </a:p>
          <a:p>
            <a:pPr marL="342900" indent="-342900">
              <a:buFont typeface="+mj-lt"/>
              <a:buAutoNum type="arabicPeriod"/>
            </a:pPr>
            <a:r>
              <a:rPr lang="sv-SE" i="1">
                <a:solidFill>
                  <a:srgbClr val="FF0000"/>
                </a:solidFill>
              </a:rPr>
              <a:t>Hur kan planer hanteras (interaktivt)?</a:t>
            </a:r>
          </a:p>
          <a:p>
            <a:pPr marL="342900" indent="-342900">
              <a:buFont typeface="+mj-lt"/>
              <a:buAutoNum type="arabicPeriod"/>
            </a:pPr>
            <a:r>
              <a:rPr lang="sv-SE" i="1">
                <a:solidFill>
                  <a:srgbClr val="FF0000"/>
                </a:solidFill>
              </a:rPr>
              <a:t>Hur lagra data, filer-DB? Förvaltning?</a:t>
            </a:r>
          </a:p>
          <a:p>
            <a:pPr marL="342900" indent="-342900">
              <a:buFont typeface="+mj-lt"/>
              <a:buAutoNum type="arabicPeriod"/>
            </a:pPr>
            <a:r>
              <a:rPr lang="sv-SE" i="1">
                <a:solidFill>
                  <a:srgbClr val="FF0000"/>
                </a:solidFill>
              </a:rPr>
              <a:t>Vad, och hur, skall data visas upp?</a:t>
            </a:r>
          </a:p>
        </p:txBody>
      </p:sp>
      <p:sp>
        <p:nvSpPr>
          <p:cNvPr id="43" name="Ellips 42">
            <a:extLst>
              <a:ext uri="{FF2B5EF4-FFF2-40B4-BE49-F238E27FC236}">
                <a16:creationId xmlns:a16="http://schemas.microsoft.com/office/drawing/2014/main" id="{F2CF34BD-B49B-412A-B1DB-EBA9F7F162AC}"/>
              </a:ext>
            </a:extLst>
          </p:cNvPr>
          <p:cNvSpPr/>
          <p:nvPr/>
        </p:nvSpPr>
        <p:spPr>
          <a:xfrm>
            <a:off x="9163014" y="4093424"/>
            <a:ext cx="1736803" cy="655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solidFill>
                  <a:srgbClr val="FF0000"/>
                </a:solidFill>
              </a:rPr>
              <a:t>2</a:t>
            </a:r>
          </a:p>
        </p:txBody>
      </p:sp>
      <p:sp>
        <p:nvSpPr>
          <p:cNvPr id="44" name="Ellips 43">
            <a:extLst>
              <a:ext uri="{FF2B5EF4-FFF2-40B4-BE49-F238E27FC236}">
                <a16:creationId xmlns:a16="http://schemas.microsoft.com/office/drawing/2014/main" id="{85F3A031-B898-4DFE-878F-4BE1198D8812}"/>
              </a:ext>
            </a:extLst>
          </p:cNvPr>
          <p:cNvSpPr/>
          <p:nvPr/>
        </p:nvSpPr>
        <p:spPr>
          <a:xfrm>
            <a:off x="10311866" y="2792155"/>
            <a:ext cx="1736803" cy="655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v-SE">
                <a:solidFill>
                  <a:srgbClr val="FF0000"/>
                </a:solidFill>
              </a:rPr>
              <a:t>4</a:t>
            </a:r>
          </a:p>
        </p:txBody>
      </p:sp>
      <p:sp>
        <p:nvSpPr>
          <p:cNvPr id="45" name="Ellips 44">
            <a:extLst>
              <a:ext uri="{FF2B5EF4-FFF2-40B4-BE49-F238E27FC236}">
                <a16:creationId xmlns:a16="http://schemas.microsoft.com/office/drawing/2014/main" id="{DF5FC226-006E-4E50-84CD-F00637F6A43B}"/>
              </a:ext>
            </a:extLst>
          </p:cNvPr>
          <p:cNvSpPr/>
          <p:nvPr/>
        </p:nvSpPr>
        <p:spPr>
          <a:xfrm>
            <a:off x="10625085" y="3670303"/>
            <a:ext cx="899175" cy="258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rgbClr val="FF0000"/>
                </a:solidFill>
              </a:rPr>
              <a:t>3</a:t>
            </a:r>
          </a:p>
        </p:txBody>
      </p:sp>
    </p:spTree>
    <p:extLst>
      <p:ext uri="{BB962C8B-B14F-4D97-AF65-F5344CB8AC3E}">
        <p14:creationId xmlns:p14="http://schemas.microsoft.com/office/powerpoint/2010/main" val="145926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82CB4F-0EA4-4560-A4D9-8F35AF4A545E}"/>
              </a:ext>
            </a:extLst>
          </p:cNvPr>
          <p:cNvSpPr>
            <a:spLocks noGrp="1"/>
          </p:cNvSpPr>
          <p:nvPr>
            <p:ph type="title"/>
          </p:nvPr>
        </p:nvSpPr>
        <p:spPr>
          <a:xfrm>
            <a:off x="838200" y="365126"/>
            <a:ext cx="10515600" cy="642802"/>
          </a:xfrm>
        </p:spPr>
        <p:txBody>
          <a:bodyPr>
            <a:normAutofit/>
          </a:bodyPr>
          <a:lstStyle/>
          <a:p>
            <a:r>
              <a:rPr lang="sv-SE"/>
              <a:t>Koncept ”I morgon”</a:t>
            </a:r>
          </a:p>
        </p:txBody>
      </p:sp>
      <p:cxnSp>
        <p:nvCxnSpPr>
          <p:cNvPr id="5" name="Rak pilkoppling 4">
            <a:extLst>
              <a:ext uri="{FF2B5EF4-FFF2-40B4-BE49-F238E27FC236}">
                <a16:creationId xmlns:a16="http://schemas.microsoft.com/office/drawing/2014/main" id="{A2296C1D-BB58-4DEC-9034-C3AD2A1E8DB0}"/>
              </a:ext>
            </a:extLst>
          </p:cNvPr>
          <p:cNvCxnSpPr>
            <a:cxnSpLocks/>
          </p:cNvCxnSpPr>
          <p:nvPr/>
        </p:nvCxnSpPr>
        <p:spPr>
          <a:xfrm>
            <a:off x="1871197" y="4822595"/>
            <a:ext cx="2666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ktangel 5">
            <a:extLst>
              <a:ext uri="{FF2B5EF4-FFF2-40B4-BE49-F238E27FC236}">
                <a16:creationId xmlns:a16="http://schemas.microsoft.com/office/drawing/2014/main" id="{BAED4B09-FFE2-480F-A008-472EA6FF2650}"/>
              </a:ext>
            </a:extLst>
          </p:cNvPr>
          <p:cNvSpPr/>
          <p:nvPr/>
        </p:nvSpPr>
        <p:spPr>
          <a:xfrm>
            <a:off x="4537343" y="4373028"/>
            <a:ext cx="1798973" cy="920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t>LM</a:t>
            </a:r>
            <a:br>
              <a:rPr lang="sv-SE" sz="1400"/>
            </a:br>
            <a:r>
              <a:rPr lang="sv-SE" sz="1400"/>
              <a:t>Sekretessgranskning/Spridningstillstånd</a:t>
            </a:r>
          </a:p>
        </p:txBody>
      </p:sp>
      <p:cxnSp>
        <p:nvCxnSpPr>
          <p:cNvPr id="7" name="Rak pilkoppling 6">
            <a:extLst>
              <a:ext uri="{FF2B5EF4-FFF2-40B4-BE49-F238E27FC236}">
                <a16:creationId xmlns:a16="http://schemas.microsoft.com/office/drawing/2014/main" id="{B45772EE-3FD7-46D0-8B84-2ED1B31B4AE2}"/>
              </a:ext>
            </a:extLst>
          </p:cNvPr>
          <p:cNvCxnSpPr>
            <a:cxnSpLocks/>
          </p:cNvCxnSpPr>
          <p:nvPr/>
        </p:nvCxnSpPr>
        <p:spPr>
          <a:xfrm flipH="1">
            <a:off x="1871197" y="5138063"/>
            <a:ext cx="2666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72B0749B-2ADF-4AF1-9032-4D8EA9575007}"/>
              </a:ext>
            </a:extLst>
          </p:cNvPr>
          <p:cNvSpPr txBox="1"/>
          <p:nvPr/>
        </p:nvSpPr>
        <p:spPr>
          <a:xfrm>
            <a:off x="1330228" y="3920162"/>
            <a:ext cx="2385845" cy="646331"/>
          </a:xfrm>
          <a:prstGeom prst="rect">
            <a:avLst/>
          </a:prstGeom>
          <a:noFill/>
        </p:spPr>
        <p:txBody>
          <a:bodyPr wrap="none" rtlCol="0">
            <a:spAutoFit/>
          </a:bodyPr>
          <a:lstStyle/>
          <a:p>
            <a:r>
              <a:rPr lang="sv-SE"/>
              <a:t>Datainsamlare, </a:t>
            </a:r>
            <a:r>
              <a:rPr lang="sv-SE" b="1"/>
              <a:t>utfall</a:t>
            </a:r>
          </a:p>
          <a:p>
            <a:r>
              <a:rPr lang="sv-SE"/>
              <a:t>Konsulter-utförare m.fl.</a:t>
            </a:r>
          </a:p>
        </p:txBody>
      </p:sp>
      <p:pic>
        <p:nvPicPr>
          <p:cNvPr id="9" name="Bild 8" descr="Internet">
            <a:extLst>
              <a:ext uri="{FF2B5EF4-FFF2-40B4-BE49-F238E27FC236}">
                <a16:creationId xmlns:a16="http://schemas.microsoft.com/office/drawing/2014/main" id="{12F32F77-2B75-49B2-A770-5DBF1830DA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88783" y="3416020"/>
            <a:ext cx="576067" cy="576067"/>
          </a:xfrm>
          <a:prstGeom prst="rect">
            <a:avLst/>
          </a:prstGeom>
        </p:spPr>
      </p:pic>
      <p:cxnSp>
        <p:nvCxnSpPr>
          <p:cNvPr id="10" name="Rak pilkoppling 9">
            <a:extLst>
              <a:ext uri="{FF2B5EF4-FFF2-40B4-BE49-F238E27FC236}">
                <a16:creationId xmlns:a16="http://schemas.microsoft.com/office/drawing/2014/main" id="{16E6E0B8-60A4-4555-BEA3-31F64D4DD268}"/>
              </a:ext>
            </a:extLst>
          </p:cNvPr>
          <p:cNvCxnSpPr>
            <a:cxnSpLocks/>
            <a:stCxn id="6" idx="3"/>
            <a:endCxn id="68" idx="1"/>
          </p:cNvCxnSpPr>
          <p:nvPr/>
        </p:nvCxnSpPr>
        <p:spPr>
          <a:xfrm flipV="1">
            <a:off x="6336316" y="4833269"/>
            <a:ext cx="382126" cy="1"/>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CDF36F4F-AD7B-449E-828D-C06021FC0B8E}"/>
              </a:ext>
            </a:extLst>
          </p:cNvPr>
          <p:cNvSpPr txBox="1"/>
          <p:nvPr/>
        </p:nvSpPr>
        <p:spPr>
          <a:xfrm>
            <a:off x="9708285" y="3992087"/>
            <a:ext cx="1383712" cy="400110"/>
          </a:xfrm>
          <a:prstGeom prst="rect">
            <a:avLst/>
          </a:prstGeom>
          <a:noFill/>
        </p:spPr>
        <p:txBody>
          <a:bodyPr wrap="none" rtlCol="0">
            <a:spAutoFit/>
          </a:bodyPr>
          <a:lstStyle/>
          <a:p>
            <a:r>
              <a:rPr lang="sv-SE" sz="1000"/>
              <a:t>Presentation metadata</a:t>
            </a:r>
          </a:p>
          <a:p>
            <a:r>
              <a:rPr lang="sv-SE" sz="1000"/>
              <a:t>+ ev. wms/datadelning</a:t>
            </a:r>
          </a:p>
        </p:txBody>
      </p:sp>
      <p:sp>
        <p:nvSpPr>
          <p:cNvPr id="14" name="textruta 13">
            <a:extLst>
              <a:ext uri="{FF2B5EF4-FFF2-40B4-BE49-F238E27FC236}">
                <a16:creationId xmlns:a16="http://schemas.microsoft.com/office/drawing/2014/main" id="{9B4A2C5C-60CA-4DD5-98B4-1FEDFAF2A173}"/>
              </a:ext>
            </a:extLst>
          </p:cNvPr>
          <p:cNvSpPr txBox="1"/>
          <p:nvPr/>
        </p:nvSpPr>
        <p:spPr>
          <a:xfrm>
            <a:off x="3129201" y="4568502"/>
            <a:ext cx="1408142" cy="461665"/>
          </a:xfrm>
          <a:prstGeom prst="rect">
            <a:avLst/>
          </a:prstGeom>
          <a:noFill/>
        </p:spPr>
        <p:txBody>
          <a:bodyPr wrap="none" rtlCol="0">
            <a:spAutoFit/>
          </a:bodyPr>
          <a:lstStyle/>
          <a:p>
            <a:r>
              <a:rPr lang="sv-SE" sz="1400"/>
              <a:t>Data + Metadata</a:t>
            </a:r>
            <a:br>
              <a:rPr lang="sv-SE" sz="1400"/>
            </a:br>
            <a:r>
              <a:rPr lang="sv-SE" sz="1000"/>
              <a:t>(Utfall)</a:t>
            </a:r>
          </a:p>
        </p:txBody>
      </p:sp>
      <p:sp>
        <p:nvSpPr>
          <p:cNvPr id="15" name="textruta 14">
            <a:extLst>
              <a:ext uri="{FF2B5EF4-FFF2-40B4-BE49-F238E27FC236}">
                <a16:creationId xmlns:a16="http://schemas.microsoft.com/office/drawing/2014/main" id="{1D522FA4-A003-4790-8542-276659344B3C}"/>
              </a:ext>
            </a:extLst>
          </p:cNvPr>
          <p:cNvSpPr txBox="1"/>
          <p:nvPr/>
        </p:nvSpPr>
        <p:spPr>
          <a:xfrm>
            <a:off x="1165008" y="2435264"/>
            <a:ext cx="2302297" cy="646331"/>
          </a:xfrm>
          <a:prstGeom prst="rect">
            <a:avLst/>
          </a:prstGeom>
          <a:noFill/>
        </p:spPr>
        <p:txBody>
          <a:bodyPr wrap="square" rtlCol="0">
            <a:spAutoFit/>
          </a:bodyPr>
          <a:lstStyle/>
          <a:p>
            <a:r>
              <a:rPr lang="sv-SE"/>
              <a:t>Datainsamlare, </a:t>
            </a:r>
            <a:r>
              <a:rPr lang="sv-SE" b="1"/>
              <a:t>planer</a:t>
            </a:r>
            <a:r>
              <a:rPr lang="sv-SE"/>
              <a:t> </a:t>
            </a:r>
            <a:br>
              <a:rPr lang="sv-SE"/>
            </a:br>
            <a:r>
              <a:rPr lang="sv-SE"/>
              <a:t>Kommuner m.m.</a:t>
            </a:r>
          </a:p>
        </p:txBody>
      </p:sp>
      <p:cxnSp>
        <p:nvCxnSpPr>
          <p:cNvPr id="16" name="Koppling: vinklad 15">
            <a:extLst>
              <a:ext uri="{FF2B5EF4-FFF2-40B4-BE49-F238E27FC236}">
                <a16:creationId xmlns:a16="http://schemas.microsoft.com/office/drawing/2014/main" id="{4BBEBD0A-892A-4D4D-8D2E-6362C8341BE3}"/>
              </a:ext>
            </a:extLst>
          </p:cNvPr>
          <p:cNvCxnSpPr>
            <a:cxnSpLocks/>
            <a:stCxn id="35" idx="3"/>
            <a:endCxn id="23" idx="1"/>
          </p:cNvCxnSpPr>
          <p:nvPr/>
        </p:nvCxnSpPr>
        <p:spPr>
          <a:xfrm>
            <a:off x="7477260" y="2619930"/>
            <a:ext cx="757598" cy="8416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526E0BF6-EFE1-4380-B7A6-1B79182ED99B}"/>
              </a:ext>
            </a:extLst>
          </p:cNvPr>
          <p:cNvSpPr txBox="1"/>
          <p:nvPr/>
        </p:nvSpPr>
        <p:spPr>
          <a:xfrm>
            <a:off x="5559029" y="2870991"/>
            <a:ext cx="1565557" cy="461665"/>
          </a:xfrm>
          <a:prstGeom prst="rect">
            <a:avLst/>
          </a:prstGeom>
          <a:noFill/>
        </p:spPr>
        <p:txBody>
          <a:bodyPr wrap="none" rtlCol="0">
            <a:spAutoFit/>
          </a:bodyPr>
          <a:lstStyle/>
          <a:p>
            <a:r>
              <a:rPr lang="sv-SE" sz="1400"/>
              <a:t>Metadata, polygon</a:t>
            </a:r>
          </a:p>
          <a:p>
            <a:r>
              <a:rPr lang="sv-SE" sz="1000"/>
              <a:t>(Planer)</a:t>
            </a:r>
          </a:p>
        </p:txBody>
      </p:sp>
      <p:sp>
        <p:nvSpPr>
          <p:cNvPr id="18" name="textruta 17">
            <a:extLst>
              <a:ext uri="{FF2B5EF4-FFF2-40B4-BE49-F238E27FC236}">
                <a16:creationId xmlns:a16="http://schemas.microsoft.com/office/drawing/2014/main" id="{0920C432-381C-4D6D-8ECA-5B78FE2C6218}"/>
              </a:ext>
            </a:extLst>
          </p:cNvPr>
          <p:cNvSpPr txBox="1"/>
          <p:nvPr/>
        </p:nvSpPr>
        <p:spPr>
          <a:xfrm>
            <a:off x="5553537" y="5315163"/>
            <a:ext cx="1565557" cy="461665"/>
          </a:xfrm>
          <a:prstGeom prst="rect">
            <a:avLst/>
          </a:prstGeom>
          <a:noFill/>
        </p:spPr>
        <p:txBody>
          <a:bodyPr wrap="none" rtlCol="0">
            <a:spAutoFit/>
          </a:bodyPr>
          <a:lstStyle/>
          <a:p>
            <a:r>
              <a:rPr lang="sv-SE" sz="1400"/>
              <a:t>Metadata, polygon</a:t>
            </a:r>
          </a:p>
          <a:p>
            <a:r>
              <a:rPr lang="sv-SE" sz="1000"/>
              <a:t>(Utfall)</a:t>
            </a:r>
          </a:p>
        </p:txBody>
      </p:sp>
      <p:sp>
        <p:nvSpPr>
          <p:cNvPr id="23" name="Flödesschema: Magnetskiva 22">
            <a:extLst>
              <a:ext uri="{FF2B5EF4-FFF2-40B4-BE49-F238E27FC236}">
                <a16:creationId xmlns:a16="http://schemas.microsoft.com/office/drawing/2014/main" id="{B19B917F-7593-4CF5-A489-E66D5889FF7D}"/>
              </a:ext>
            </a:extLst>
          </p:cNvPr>
          <p:cNvSpPr/>
          <p:nvPr/>
        </p:nvSpPr>
        <p:spPr>
          <a:xfrm>
            <a:off x="7602997" y="3461626"/>
            <a:ext cx="1263721" cy="489715"/>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Lagring</a:t>
            </a:r>
          </a:p>
        </p:txBody>
      </p:sp>
      <p:cxnSp>
        <p:nvCxnSpPr>
          <p:cNvPr id="34" name="Rak pilkoppling 33">
            <a:extLst>
              <a:ext uri="{FF2B5EF4-FFF2-40B4-BE49-F238E27FC236}">
                <a16:creationId xmlns:a16="http://schemas.microsoft.com/office/drawing/2014/main" id="{B8C214AB-FB1E-4FDB-8CE9-02023A92C1A3}"/>
              </a:ext>
            </a:extLst>
          </p:cNvPr>
          <p:cNvCxnSpPr>
            <a:stCxn id="23" idx="4"/>
            <a:endCxn id="9" idx="1"/>
          </p:cNvCxnSpPr>
          <p:nvPr/>
        </p:nvCxnSpPr>
        <p:spPr>
          <a:xfrm flipV="1">
            <a:off x="8866718" y="3704054"/>
            <a:ext cx="822065" cy="2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ktangel 34">
            <a:extLst>
              <a:ext uri="{FF2B5EF4-FFF2-40B4-BE49-F238E27FC236}">
                <a16:creationId xmlns:a16="http://schemas.microsoft.com/office/drawing/2014/main" id="{BA3EAC73-D68C-4FCB-A9D2-A6C74593A184}"/>
              </a:ext>
            </a:extLst>
          </p:cNvPr>
          <p:cNvSpPr/>
          <p:nvPr/>
        </p:nvSpPr>
        <p:spPr>
          <a:xfrm>
            <a:off x="6527379" y="2402313"/>
            <a:ext cx="949881" cy="435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t>Portvakt</a:t>
            </a:r>
          </a:p>
        </p:txBody>
      </p:sp>
      <p:cxnSp>
        <p:nvCxnSpPr>
          <p:cNvPr id="42" name="Rak pilkoppling 41">
            <a:extLst>
              <a:ext uri="{FF2B5EF4-FFF2-40B4-BE49-F238E27FC236}">
                <a16:creationId xmlns:a16="http://schemas.microsoft.com/office/drawing/2014/main" id="{02A59300-3852-4167-B874-5DCE281AFCA2}"/>
              </a:ext>
            </a:extLst>
          </p:cNvPr>
          <p:cNvCxnSpPr>
            <a:cxnSpLocks/>
            <a:stCxn id="50" idx="3"/>
            <a:endCxn id="35" idx="1"/>
          </p:cNvCxnSpPr>
          <p:nvPr/>
        </p:nvCxnSpPr>
        <p:spPr>
          <a:xfrm>
            <a:off x="6023335" y="2619930"/>
            <a:ext cx="5040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B42041BC-9EB1-4AAC-81A0-465B8A64ABA4}"/>
              </a:ext>
            </a:extLst>
          </p:cNvPr>
          <p:cNvSpPr/>
          <p:nvPr/>
        </p:nvSpPr>
        <p:spPr>
          <a:xfrm>
            <a:off x="4497387" y="2402313"/>
            <a:ext cx="1525948" cy="435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t>Interaktiv snitt/</a:t>
            </a:r>
            <a:br>
              <a:rPr lang="sv-SE" sz="1400"/>
            </a:br>
            <a:r>
              <a:rPr lang="sv-SE" sz="1400"/>
              <a:t>t.ex. webbgis</a:t>
            </a:r>
          </a:p>
        </p:txBody>
      </p:sp>
      <p:sp>
        <p:nvSpPr>
          <p:cNvPr id="51" name="Moln 50">
            <a:extLst>
              <a:ext uri="{FF2B5EF4-FFF2-40B4-BE49-F238E27FC236}">
                <a16:creationId xmlns:a16="http://schemas.microsoft.com/office/drawing/2014/main" id="{D218F439-8812-4505-8B0D-EA042B43FA8B}"/>
              </a:ext>
            </a:extLst>
          </p:cNvPr>
          <p:cNvSpPr/>
          <p:nvPr/>
        </p:nvSpPr>
        <p:spPr>
          <a:xfrm>
            <a:off x="991294" y="3781680"/>
            <a:ext cx="3052443" cy="96574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Moln 51">
            <a:extLst>
              <a:ext uri="{FF2B5EF4-FFF2-40B4-BE49-F238E27FC236}">
                <a16:creationId xmlns:a16="http://schemas.microsoft.com/office/drawing/2014/main" id="{FC3C79C6-CB5C-40E0-9806-E2BF122343E8}"/>
              </a:ext>
            </a:extLst>
          </p:cNvPr>
          <p:cNvSpPr/>
          <p:nvPr/>
        </p:nvSpPr>
        <p:spPr>
          <a:xfrm>
            <a:off x="838200" y="2131175"/>
            <a:ext cx="3205537" cy="125435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5" name="Rak pilkoppling 54">
            <a:extLst>
              <a:ext uri="{FF2B5EF4-FFF2-40B4-BE49-F238E27FC236}">
                <a16:creationId xmlns:a16="http://schemas.microsoft.com/office/drawing/2014/main" id="{0F8BFB26-1624-4A82-A736-A5AED2DF2530}"/>
              </a:ext>
            </a:extLst>
          </p:cNvPr>
          <p:cNvCxnSpPr>
            <a:cxnSpLocks/>
            <a:endCxn id="50" idx="1"/>
          </p:cNvCxnSpPr>
          <p:nvPr/>
        </p:nvCxnSpPr>
        <p:spPr>
          <a:xfrm>
            <a:off x="3858694" y="2619929"/>
            <a:ext cx="63869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E68D634E-F001-4756-8FD8-7E6F99877DC4}"/>
              </a:ext>
            </a:extLst>
          </p:cNvPr>
          <p:cNvSpPr/>
          <p:nvPr/>
        </p:nvSpPr>
        <p:spPr>
          <a:xfrm>
            <a:off x="6718442" y="4615652"/>
            <a:ext cx="949881" cy="435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t>Portvakt</a:t>
            </a:r>
          </a:p>
        </p:txBody>
      </p:sp>
      <p:cxnSp>
        <p:nvCxnSpPr>
          <p:cNvPr id="78" name="Koppling: vinklad 77">
            <a:extLst>
              <a:ext uri="{FF2B5EF4-FFF2-40B4-BE49-F238E27FC236}">
                <a16:creationId xmlns:a16="http://schemas.microsoft.com/office/drawing/2014/main" id="{2A731C32-BFBA-490B-819D-C27087B4F851}"/>
              </a:ext>
            </a:extLst>
          </p:cNvPr>
          <p:cNvCxnSpPr>
            <a:stCxn id="68" idx="3"/>
            <a:endCxn id="23" idx="3"/>
          </p:cNvCxnSpPr>
          <p:nvPr/>
        </p:nvCxnSpPr>
        <p:spPr>
          <a:xfrm flipV="1">
            <a:off x="7668323" y="3951341"/>
            <a:ext cx="566535" cy="88192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7" name="Pil: höger 96">
            <a:extLst>
              <a:ext uri="{FF2B5EF4-FFF2-40B4-BE49-F238E27FC236}">
                <a16:creationId xmlns:a16="http://schemas.microsoft.com/office/drawing/2014/main" id="{A341F935-08FD-4659-9D80-C731726BAD57}"/>
              </a:ext>
            </a:extLst>
          </p:cNvPr>
          <p:cNvSpPr/>
          <p:nvPr/>
        </p:nvSpPr>
        <p:spPr>
          <a:xfrm rot="1095983">
            <a:off x="321202" y="4531044"/>
            <a:ext cx="1427793" cy="18352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0" name="textruta 99">
            <a:extLst>
              <a:ext uri="{FF2B5EF4-FFF2-40B4-BE49-F238E27FC236}">
                <a16:creationId xmlns:a16="http://schemas.microsoft.com/office/drawing/2014/main" id="{C026BF8D-5AD0-44FF-A34E-735ED5220E57}"/>
              </a:ext>
            </a:extLst>
          </p:cNvPr>
          <p:cNvSpPr txBox="1"/>
          <p:nvPr/>
        </p:nvSpPr>
        <p:spPr>
          <a:xfrm>
            <a:off x="124561" y="4741008"/>
            <a:ext cx="1415196" cy="369332"/>
          </a:xfrm>
          <a:prstGeom prst="rect">
            <a:avLst/>
          </a:prstGeom>
          <a:noFill/>
        </p:spPr>
        <p:txBody>
          <a:bodyPr wrap="none" rtlCol="0">
            <a:spAutoFit/>
          </a:bodyPr>
          <a:lstStyle/>
          <a:p>
            <a:r>
              <a:rPr lang="sv-SE">
                <a:solidFill>
                  <a:schemeClr val="accent6"/>
                </a:solidFill>
              </a:rPr>
              <a:t>Lagkrav idag!</a:t>
            </a:r>
          </a:p>
        </p:txBody>
      </p:sp>
      <p:sp>
        <p:nvSpPr>
          <p:cNvPr id="101" name="Explosion: 8 punkter 100">
            <a:extLst>
              <a:ext uri="{FF2B5EF4-FFF2-40B4-BE49-F238E27FC236}">
                <a16:creationId xmlns:a16="http://schemas.microsoft.com/office/drawing/2014/main" id="{136847A6-192F-4B86-A462-4E948C1BDA6C}"/>
              </a:ext>
            </a:extLst>
          </p:cNvPr>
          <p:cNvSpPr/>
          <p:nvPr/>
        </p:nvSpPr>
        <p:spPr>
          <a:xfrm>
            <a:off x="4798023" y="1913558"/>
            <a:ext cx="924675" cy="435233"/>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t>Nytt</a:t>
            </a:r>
          </a:p>
        </p:txBody>
      </p:sp>
      <p:sp>
        <p:nvSpPr>
          <p:cNvPr id="102" name="Explosion: 8 punkter 101">
            <a:extLst>
              <a:ext uri="{FF2B5EF4-FFF2-40B4-BE49-F238E27FC236}">
                <a16:creationId xmlns:a16="http://schemas.microsoft.com/office/drawing/2014/main" id="{5FF0B1D8-1912-45E6-AAF8-C9712817DEA5}"/>
              </a:ext>
            </a:extLst>
          </p:cNvPr>
          <p:cNvSpPr/>
          <p:nvPr/>
        </p:nvSpPr>
        <p:spPr>
          <a:xfrm>
            <a:off x="7119094" y="4120542"/>
            <a:ext cx="924675" cy="435233"/>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t>Nytt</a:t>
            </a:r>
          </a:p>
        </p:txBody>
      </p:sp>
      <p:sp>
        <p:nvSpPr>
          <p:cNvPr id="103" name="Explosion: 8 punkter 102">
            <a:extLst>
              <a:ext uri="{FF2B5EF4-FFF2-40B4-BE49-F238E27FC236}">
                <a16:creationId xmlns:a16="http://schemas.microsoft.com/office/drawing/2014/main" id="{D3C1915E-E496-421C-ADD6-EA4F5F83ECCC}"/>
              </a:ext>
            </a:extLst>
          </p:cNvPr>
          <p:cNvSpPr/>
          <p:nvPr/>
        </p:nvSpPr>
        <p:spPr>
          <a:xfrm>
            <a:off x="9989527" y="3081595"/>
            <a:ext cx="972018" cy="435233"/>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t>Nytt?</a:t>
            </a:r>
          </a:p>
        </p:txBody>
      </p:sp>
    </p:spTree>
    <p:extLst>
      <p:ext uri="{BB962C8B-B14F-4D97-AF65-F5344CB8AC3E}">
        <p14:creationId xmlns:p14="http://schemas.microsoft.com/office/powerpoint/2010/main" val="148860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BDD2354C-C0AF-4334-97F8-5EC498CF6117}"/>
              </a:ext>
            </a:extLst>
          </p:cNvPr>
          <p:cNvPicPr>
            <a:picLocks noChangeAspect="1"/>
          </p:cNvPicPr>
          <p:nvPr/>
        </p:nvPicPr>
        <p:blipFill>
          <a:blip r:embed="rId3"/>
          <a:stretch>
            <a:fillRect/>
          </a:stretch>
        </p:blipFill>
        <p:spPr>
          <a:xfrm>
            <a:off x="5335202" y="3020147"/>
            <a:ext cx="6360409" cy="3577730"/>
          </a:xfrm>
          <a:prstGeom prst="rect">
            <a:avLst/>
          </a:prstGeom>
          <a:ln>
            <a:noFill/>
          </a:ln>
          <a:effectLst>
            <a:outerShdw blurRad="292100" dist="139700" dir="2700000" algn="tl" rotWithShape="0">
              <a:srgbClr val="333333">
                <a:alpha val="65000"/>
              </a:srgbClr>
            </a:outerShdw>
          </a:effectLst>
        </p:spPr>
      </p:pic>
      <p:sp>
        <p:nvSpPr>
          <p:cNvPr id="2" name="Rubrik 1">
            <a:extLst>
              <a:ext uri="{FF2B5EF4-FFF2-40B4-BE49-F238E27FC236}">
                <a16:creationId xmlns:a16="http://schemas.microsoft.com/office/drawing/2014/main" id="{E5C4E6B2-A535-4D52-8568-974D3C926C40}"/>
              </a:ext>
            </a:extLst>
          </p:cNvPr>
          <p:cNvSpPr>
            <a:spLocks noGrp="1"/>
          </p:cNvSpPr>
          <p:nvPr>
            <p:ph type="title"/>
          </p:nvPr>
        </p:nvSpPr>
        <p:spPr/>
        <p:txBody>
          <a:bodyPr/>
          <a:lstStyle/>
          <a:p>
            <a:r>
              <a:rPr lang="sv-SE" sz="2400" dirty="0"/>
              <a:t>Samordning</a:t>
            </a:r>
          </a:p>
        </p:txBody>
      </p:sp>
      <p:sp>
        <p:nvSpPr>
          <p:cNvPr id="3" name="Platshållare för innehåll 2">
            <a:extLst>
              <a:ext uri="{FF2B5EF4-FFF2-40B4-BE49-F238E27FC236}">
                <a16:creationId xmlns:a16="http://schemas.microsoft.com/office/drawing/2014/main" id="{90CC2C04-8899-4E49-8752-ED3E2B0B6819}"/>
              </a:ext>
            </a:extLst>
          </p:cNvPr>
          <p:cNvSpPr>
            <a:spLocks noGrp="1"/>
          </p:cNvSpPr>
          <p:nvPr>
            <p:ph idx="1"/>
          </p:nvPr>
        </p:nvSpPr>
        <p:spPr>
          <a:xfrm>
            <a:off x="612569" y="1415132"/>
            <a:ext cx="5403220" cy="5268409"/>
          </a:xfrm>
        </p:spPr>
        <p:txBody>
          <a:bodyPr vert="horz" lIns="0" tIns="0" rIns="0" bIns="0" rtlCol="0">
            <a:noAutofit/>
          </a:bodyPr>
          <a:lstStyle/>
          <a:p>
            <a:pPr marL="285750" indent="-285750">
              <a:lnSpc>
                <a:spcPts val="2200"/>
              </a:lnSpc>
              <a:buFont typeface="Arial" panose="020B0604020202020204" pitchFamily="34" charset="0"/>
              <a:buChar char="•"/>
            </a:pPr>
            <a:r>
              <a:rPr lang="sv-SE" sz="1800" dirty="0"/>
              <a:t>Samverkan och koordinering förutsätter att det finns möjlighet till nätverkande och dialog mellan de aktörer som har ett intresse av att samla in och/eller få tillgång till insamlat material. Idag saknas det ett naturligt forum för denna typ av diskussioner.</a:t>
            </a:r>
            <a:endParaRPr lang="en-GB" sz="1800" dirty="0"/>
          </a:p>
        </p:txBody>
      </p:sp>
      <p:cxnSp>
        <p:nvCxnSpPr>
          <p:cNvPr id="5" name="Rak koppling 4">
            <a:extLst>
              <a:ext uri="{FF2B5EF4-FFF2-40B4-BE49-F238E27FC236}">
                <a16:creationId xmlns:a16="http://schemas.microsoft.com/office/drawing/2014/main" id="{8C64E113-2163-4C44-8789-202BA81BBE6D}"/>
              </a:ext>
            </a:extLst>
          </p:cNvPr>
          <p:cNvCxnSpPr/>
          <p:nvPr/>
        </p:nvCxnSpPr>
        <p:spPr>
          <a:xfrm>
            <a:off x="372979" y="1227221"/>
            <a:ext cx="1140096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l: höger 8">
            <a:extLst>
              <a:ext uri="{FF2B5EF4-FFF2-40B4-BE49-F238E27FC236}">
                <a16:creationId xmlns:a16="http://schemas.microsoft.com/office/drawing/2014/main" id="{ADA764E6-11AF-46D0-88D1-5E28CDDF934E}"/>
              </a:ext>
            </a:extLst>
          </p:cNvPr>
          <p:cNvSpPr/>
          <p:nvPr/>
        </p:nvSpPr>
        <p:spPr>
          <a:xfrm>
            <a:off x="6357257" y="1776633"/>
            <a:ext cx="1741714" cy="696686"/>
          </a:xfrm>
          <a:prstGeom prst="rightArrow">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400">
              <a:solidFill>
                <a:schemeClr val="dk1"/>
              </a:solidFill>
            </a:endParaRPr>
          </a:p>
        </p:txBody>
      </p:sp>
      <p:grpSp>
        <p:nvGrpSpPr>
          <p:cNvPr id="15" name="Grupp 14">
            <a:extLst>
              <a:ext uri="{FF2B5EF4-FFF2-40B4-BE49-F238E27FC236}">
                <a16:creationId xmlns:a16="http://schemas.microsoft.com/office/drawing/2014/main" id="{6DAA372D-BA33-432B-B9D5-D4CE78B9C6A8}"/>
              </a:ext>
            </a:extLst>
          </p:cNvPr>
          <p:cNvGrpSpPr/>
          <p:nvPr/>
        </p:nvGrpSpPr>
        <p:grpSpPr>
          <a:xfrm>
            <a:off x="917368" y="3020146"/>
            <a:ext cx="3088575" cy="3523993"/>
            <a:chOff x="6070228" y="1186531"/>
            <a:chExt cx="4755786" cy="5426242"/>
          </a:xfrm>
        </p:grpSpPr>
        <p:pic>
          <p:nvPicPr>
            <p:cNvPr id="16" name="Bildobjekt 15">
              <a:extLst>
                <a:ext uri="{FF2B5EF4-FFF2-40B4-BE49-F238E27FC236}">
                  <a16:creationId xmlns:a16="http://schemas.microsoft.com/office/drawing/2014/main" id="{09914CE4-EB83-4184-B4F6-F49989031BCB}"/>
                </a:ext>
              </a:extLst>
            </p:cNvPr>
            <p:cNvPicPr>
              <a:picLocks noChangeAspect="1"/>
            </p:cNvPicPr>
            <p:nvPr/>
          </p:nvPicPr>
          <p:blipFill>
            <a:blip r:embed="rId4"/>
            <a:stretch>
              <a:fillRect/>
            </a:stretch>
          </p:blipFill>
          <p:spPr>
            <a:xfrm>
              <a:off x="7114468" y="1186531"/>
              <a:ext cx="3711546" cy="5260752"/>
            </a:xfrm>
            <a:prstGeom prst="rect">
              <a:avLst/>
            </a:prstGeom>
            <a:ln>
              <a:noFill/>
            </a:ln>
            <a:effectLst>
              <a:outerShdw blurRad="292100" dist="139700" dir="2700000" algn="tl" rotWithShape="0">
                <a:srgbClr val="333333">
                  <a:alpha val="65000"/>
                </a:srgbClr>
              </a:outerShdw>
            </a:effectLst>
          </p:spPr>
        </p:pic>
        <p:pic>
          <p:nvPicPr>
            <p:cNvPr id="17" name="Bildobjekt 16">
              <a:extLst>
                <a:ext uri="{FF2B5EF4-FFF2-40B4-BE49-F238E27FC236}">
                  <a16:creationId xmlns:a16="http://schemas.microsoft.com/office/drawing/2014/main" id="{BF2EF012-1AEF-4767-A700-F99AD9AE738A}"/>
                </a:ext>
              </a:extLst>
            </p:cNvPr>
            <p:cNvPicPr>
              <a:picLocks noChangeAspect="1"/>
            </p:cNvPicPr>
            <p:nvPr/>
          </p:nvPicPr>
          <p:blipFill>
            <a:blip r:embed="rId5"/>
            <a:stretch>
              <a:fillRect/>
            </a:stretch>
          </p:blipFill>
          <p:spPr>
            <a:xfrm>
              <a:off x="6623563" y="1269276"/>
              <a:ext cx="3716226" cy="5260752"/>
            </a:xfrm>
            <a:prstGeom prst="rect">
              <a:avLst/>
            </a:prstGeom>
            <a:ln>
              <a:noFill/>
            </a:ln>
            <a:effectLst>
              <a:outerShdw blurRad="292100" dist="139700" dir="2700000" algn="tl" rotWithShape="0">
                <a:srgbClr val="333333">
                  <a:alpha val="65000"/>
                </a:srgbClr>
              </a:outerShdw>
            </a:effectLst>
          </p:spPr>
        </p:pic>
        <p:pic>
          <p:nvPicPr>
            <p:cNvPr id="18" name="Bildobjekt 17">
              <a:extLst>
                <a:ext uri="{FF2B5EF4-FFF2-40B4-BE49-F238E27FC236}">
                  <a16:creationId xmlns:a16="http://schemas.microsoft.com/office/drawing/2014/main" id="{221907CB-5093-45B1-8F9D-471A3F237EF1}"/>
                </a:ext>
              </a:extLst>
            </p:cNvPr>
            <p:cNvPicPr>
              <a:picLocks noChangeAspect="1"/>
            </p:cNvPicPr>
            <p:nvPr/>
          </p:nvPicPr>
          <p:blipFill>
            <a:blip r:embed="rId6"/>
            <a:stretch>
              <a:fillRect/>
            </a:stretch>
          </p:blipFill>
          <p:spPr>
            <a:xfrm>
              <a:off x="6070228" y="1352021"/>
              <a:ext cx="3716226" cy="5260752"/>
            </a:xfrm>
            <a:prstGeom prst="rect">
              <a:avLst/>
            </a:prstGeom>
            <a:ln>
              <a:noFill/>
            </a:ln>
            <a:effectLst>
              <a:outerShdw blurRad="292100" dist="139700" dir="2700000" algn="tl" rotWithShape="0">
                <a:srgbClr val="333333">
                  <a:alpha val="65000"/>
                </a:srgbClr>
              </a:outerShdw>
            </a:effectLst>
          </p:spPr>
        </p:pic>
      </p:grpSp>
      <p:sp>
        <p:nvSpPr>
          <p:cNvPr id="12" name="Rektangel: rundade hörn 11">
            <a:extLst>
              <a:ext uri="{FF2B5EF4-FFF2-40B4-BE49-F238E27FC236}">
                <a16:creationId xmlns:a16="http://schemas.microsoft.com/office/drawing/2014/main" id="{AC62C21A-DE7E-4FD2-8DF6-8B4AA9EE30AC}"/>
              </a:ext>
            </a:extLst>
          </p:cNvPr>
          <p:cNvSpPr/>
          <p:nvPr/>
        </p:nvSpPr>
        <p:spPr>
          <a:xfrm>
            <a:off x="8412480" y="1497873"/>
            <a:ext cx="3283131" cy="1572645"/>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sv-SE" dirty="0"/>
              <a:t>Lantmäteriet arbetar med planeringen av ”Användardagar” för att skapa förutsättningar för dialog och nätverkande </a:t>
            </a:r>
          </a:p>
        </p:txBody>
      </p:sp>
    </p:spTree>
    <p:extLst>
      <p:ext uri="{BB962C8B-B14F-4D97-AF65-F5344CB8AC3E}">
        <p14:creationId xmlns:p14="http://schemas.microsoft.com/office/powerpoint/2010/main" val="7379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81F56E-7956-417A-A680-DE101392C372}"/>
              </a:ext>
            </a:extLst>
          </p:cNvPr>
          <p:cNvSpPr>
            <a:spLocks noGrp="1"/>
          </p:cNvSpPr>
          <p:nvPr>
            <p:ph type="title"/>
          </p:nvPr>
        </p:nvSpPr>
        <p:spPr/>
        <p:txBody>
          <a:bodyPr/>
          <a:lstStyle/>
          <a:p>
            <a:r>
              <a:rPr lang="sv-SE" dirty="0"/>
              <a:t>Dialogdag - flygbureninsamling</a:t>
            </a:r>
          </a:p>
        </p:txBody>
      </p:sp>
      <p:sp>
        <p:nvSpPr>
          <p:cNvPr id="3" name="Platshållare för innehåll 2">
            <a:extLst>
              <a:ext uri="{FF2B5EF4-FFF2-40B4-BE49-F238E27FC236}">
                <a16:creationId xmlns:a16="http://schemas.microsoft.com/office/drawing/2014/main" id="{D412C08D-34B6-44E4-8294-C8A1D7761581}"/>
              </a:ext>
            </a:extLst>
          </p:cNvPr>
          <p:cNvSpPr>
            <a:spLocks noGrp="1"/>
          </p:cNvSpPr>
          <p:nvPr>
            <p:ph idx="1"/>
          </p:nvPr>
        </p:nvSpPr>
        <p:spPr/>
        <p:txBody>
          <a:bodyPr/>
          <a:lstStyle/>
          <a:p>
            <a:r>
              <a:rPr lang="sv-SE" dirty="0">
                <a:latin typeface="Calibri" panose="020F0502020204030204" pitchFamily="34" charset="0"/>
                <a:ea typeface="Calibri" panose="020F0502020204030204" pitchFamily="34" charset="0"/>
              </a:rPr>
              <a:t>Dialogdag med Informationsutbyte kring insamling </a:t>
            </a:r>
          </a:p>
          <a:p>
            <a:r>
              <a:rPr lang="sv-SE" dirty="0">
                <a:latin typeface="Calibri" panose="020F0502020204030204" pitchFamily="34" charset="0"/>
                <a:ea typeface="Calibri" panose="020F0502020204030204" pitchFamily="34" charset="0"/>
              </a:rPr>
              <a:t>Fokus på: Flygburen insamling (flygbilder, laser, drönare) genom dialog skapa förutsättningar för samverkan, lokalt, regionalt, nationellt</a:t>
            </a:r>
          </a:p>
          <a:p>
            <a:r>
              <a:rPr lang="sv-SE" dirty="0">
                <a:latin typeface="Calibri" panose="020F0502020204030204" pitchFamily="34" charset="0"/>
                <a:ea typeface="Calibri" panose="020F0502020204030204" pitchFamily="34" charset="0"/>
              </a:rPr>
              <a:t> </a:t>
            </a:r>
          </a:p>
          <a:p>
            <a:r>
              <a:rPr lang="sv-SE" dirty="0">
                <a:latin typeface="Calibri" panose="020F0502020204030204" pitchFamily="34" charset="0"/>
                <a:ea typeface="Calibri" panose="020F0502020204030204" pitchFamily="34" charset="0"/>
              </a:rPr>
              <a:t>Skapa ett årligt återkommande forum för insamlare/beställare inom Offentlig sektor</a:t>
            </a:r>
          </a:p>
          <a:p>
            <a:endParaRPr lang="sv-SE" dirty="0">
              <a:latin typeface="Calibri" panose="020F0502020204030204" pitchFamily="34" charset="0"/>
              <a:ea typeface="Calibri" panose="020F0502020204030204" pitchFamily="34" charset="0"/>
            </a:endParaRPr>
          </a:p>
          <a:p>
            <a:r>
              <a:rPr lang="sv-SE" dirty="0">
                <a:latin typeface="Calibri" panose="020F0502020204030204" pitchFamily="34" charset="0"/>
                <a:ea typeface="Calibri" panose="020F0502020204030204" pitchFamily="34" charset="0"/>
              </a:rPr>
              <a:t>En dag fylld av intressanta föredrag och goda exempel</a:t>
            </a:r>
          </a:p>
          <a:p>
            <a:endParaRPr lang="sv-SE" dirty="0">
              <a:latin typeface="Calibri" panose="020F0502020204030204" pitchFamily="34" charset="0"/>
              <a:ea typeface="Calibri" panose="020F0502020204030204" pitchFamily="34" charset="0"/>
            </a:endParaRPr>
          </a:p>
          <a:p>
            <a:endParaRPr lang="sv-SE" dirty="0">
              <a:latin typeface="Calibri" panose="020F0502020204030204" pitchFamily="34" charset="0"/>
              <a:ea typeface="Calibri" panose="020F0502020204030204" pitchFamily="34" charset="0"/>
            </a:endParaRPr>
          </a:p>
          <a:p>
            <a:endParaRPr lang="sv-SE" dirty="0"/>
          </a:p>
        </p:txBody>
      </p:sp>
    </p:spTree>
    <p:extLst>
      <p:ext uri="{BB962C8B-B14F-4D97-AF65-F5344CB8AC3E}">
        <p14:creationId xmlns:p14="http://schemas.microsoft.com/office/powerpoint/2010/main" val="321841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0846FB-86C4-4A79-A5D4-6FC0E3306F56}"/>
              </a:ext>
            </a:extLst>
          </p:cNvPr>
          <p:cNvSpPr>
            <a:spLocks noGrp="1"/>
          </p:cNvSpPr>
          <p:nvPr>
            <p:ph type="title"/>
          </p:nvPr>
        </p:nvSpPr>
        <p:spPr/>
        <p:txBody>
          <a:bodyPr/>
          <a:lstStyle/>
          <a:p>
            <a:r>
              <a:rPr lang="sv-SE" dirty="0"/>
              <a:t>Dialogdag 2022</a:t>
            </a:r>
          </a:p>
        </p:txBody>
      </p:sp>
      <p:sp>
        <p:nvSpPr>
          <p:cNvPr id="3" name="Platshållare för innehåll 2">
            <a:extLst>
              <a:ext uri="{FF2B5EF4-FFF2-40B4-BE49-F238E27FC236}">
                <a16:creationId xmlns:a16="http://schemas.microsoft.com/office/drawing/2014/main" id="{2AF61F9E-5D6A-41F5-9F40-858604B356AC}"/>
              </a:ext>
            </a:extLst>
          </p:cNvPr>
          <p:cNvSpPr>
            <a:spLocks noGrp="1"/>
          </p:cNvSpPr>
          <p:nvPr>
            <p:ph idx="1"/>
          </p:nvPr>
        </p:nvSpPr>
        <p:spPr/>
        <p:txBody>
          <a:bodyPr/>
          <a:lstStyle/>
          <a:p>
            <a:r>
              <a:rPr lang="sv-SE" dirty="0"/>
              <a:t>När: 	Oktober, v41</a:t>
            </a:r>
          </a:p>
          <a:p>
            <a:r>
              <a:rPr lang="sv-SE" dirty="0"/>
              <a:t>Var: 	På Lantmäteriet i Gävle</a:t>
            </a:r>
          </a:p>
          <a:p>
            <a:r>
              <a:rPr lang="sv-SE" dirty="0"/>
              <a:t>Vad: 	Drönare vad gäller idag</a:t>
            </a:r>
          </a:p>
          <a:p>
            <a:r>
              <a:rPr lang="sv-SE" dirty="0"/>
              <a:t>	Kommun X det goda exemplet?</a:t>
            </a:r>
          </a:p>
          <a:p>
            <a:r>
              <a:rPr lang="sv-SE" dirty="0"/>
              <a:t>	Större insamlares </a:t>
            </a:r>
            <a:r>
              <a:rPr lang="sv-SE" dirty="0" err="1"/>
              <a:t>ev</a:t>
            </a:r>
            <a:r>
              <a:rPr lang="sv-SE" dirty="0"/>
              <a:t> planer för 2023</a:t>
            </a:r>
          </a:p>
          <a:p>
            <a:endParaRPr lang="sv-SE" dirty="0"/>
          </a:p>
          <a:p>
            <a:r>
              <a:rPr lang="sv-SE" dirty="0"/>
              <a:t>Arrangörer: Lantmäteriet, </a:t>
            </a:r>
            <a:r>
              <a:rPr lang="sv-SE" dirty="0" err="1"/>
              <a:t>mfl</a:t>
            </a:r>
            <a:endParaRPr lang="sv-SE" dirty="0"/>
          </a:p>
          <a:p>
            <a:endParaRPr lang="sv-SE" dirty="0"/>
          </a:p>
          <a:p>
            <a:r>
              <a:rPr lang="sv-SE" dirty="0"/>
              <a:t>Återkoppling på detta mottages tacksamt.</a:t>
            </a:r>
          </a:p>
          <a:p>
            <a:endParaRPr lang="sv-SE" dirty="0"/>
          </a:p>
        </p:txBody>
      </p:sp>
    </p:spTree>
    <p:extLst>
      <p:ext uri="{BB962C8B-B14F-4D97-AF65-F5344CB8AC3E}">
        <p14:creationId xmlns:p14="http://schemas.microsoft.com/office/powerpoint/2010/main" val="25932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2092-C61A-4998-AC63-D833DD1520EA}"/>
              </a:ext>
            </a:extLst>
          </p:cNvPr>
          <p:cNvSpPr>
            <a:spLocks noGrp="1"/>
          </p:cNvSpPr>
          <p:nvPr>
            <p:ph type="title"/>
          </p:nvPr>
        </p:nvSpPr>
        <p:spPr/>
        <p:txBody>
          <a:bodyPr/>
          <a:lstStyle/>
          <a:p>
            <a:r>
              <a:rPr lang="sv-SE" sz="2800" b="1" dirty="0"/>
              <a:t>bakgrund</a:t>
            </a:r>
          </a:p>
        </p:txBody>
      </p:sp>
      <p:sp>
        <p:nvSpPr>
          <p:cNvPr id="3" name="Platshållare för innehåll 2">
            <a:extLst>
              <a:ext uri="{FF2B5EF4-FFF2-40B4-BE49-F238E27FC236}">
                <a16:creationId xmlns:a16="http://schemas.microsoft.com/office/drawing/2014/main" id="{7D15C3B6-321D-410E-84EE-97FE9B67DE07}"/>
              </a:ext>
            </a:extLst>
          </p:cNvPr>
          <p:cNvSpPr>
            <a:spLocks noGrp="1"/>
          </p:cNvSpPr>
          <p:nvPr>
            <p:ph idx="1"/>
          </p:nvPr>
        </p:nvSpPr>
        <p:spPr>
          <a:xfrm>
            <a:off x="612570" y="1497874"/>
            <a:ext cx="6597264" cy="2081349"/>
          </a:xfrm>
        </p:spPr>
        <p:txBody>
          <a:bodyPr/>
          <a:lstStyle/>
          <a:p>
            <a:pPr marL="285750" indent="-285750">
              <a:lnSpc>
                <a:spcPct val="100000"/>
              </a:lnSpc>
              <a:buFont typeface="Arial" panose="020B0604020202020204" pitchFamily="34" charset="0"/>
              <a:buChar char="•"/>
            </a:pPr>
            <a:r>
              <a:rPr lang="sv-SE" sz="1800" dirty="0"/>
              <a:t>Arbetspaketet ”Samverkan inom flygburen insamling” är en aktivitet som bedrivits inom ramen för Geodatarådets handlingsplan, som syftar till att realisera den nationella Geodatastrategin.  </a:t>
            </a:r>
          </a:p>
          <a:p>
            <a:pPr marL="285750" indent="-285750">
              <a:lnSpc>
                <a:spcPct val="100000"/>
              </a:lnSpc>
              <a:buFont typeface="Arial" panose="020B0604020202020204" pitchFamily="34" charset="0"/>
              <a:buChar char="•"/>
            </a:pPr>
            <a:r>
              <a:rPr lang="sv-SE" sz="1800" dirty="0"/>
              <a:t>Syftet med aktiviteten har varit att hitta samverkansformer för eliminering av dubbelarbete samt att möjliggöra för flygburen data att samlas in billigare, oftare och för större områden</a:t>
            </a:r>
          </a:p>
        </p:txBody>
      </p:sp>
      <p:sp>
        <p:nvSpPr>
          <p:cNvPr id="5" name="Rektangel: rundade hörn 4">
            <a:extLst>
              <a:ext uri="{FF2B5EF4-FFF2-40B4-BE49-F238E27FC236}">
                <a16:creationId xmlns:a16="http://schemas.microsoft.com/office/drawing/2014/main" id="{5D2F5A31-C12E-4832-8353-299CCC32EC99}"/>
              </a:ext>
            </a:extLst>
          </p:cNvPr>
          <p:cNvSpPr/>
          <p:nvPr/>
        </p:nvSpPr>
        <p:spPr>
          <a:xfrm>
            <a:off x="656114" y="3596641"/>
            <a:ext cx="6597264" cy="2872261"/>
          </a:xfrm>
          <a:prstGeom prst="roundRect">
            <a:avLst>
              <a:gd name="adj" fmla="val 6157"/>
            </a:avLst>
          </a:prstGeom>
          <a:solidFill>
            <a:schemeClr val="accent2">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Platshållare för innehåll 2">
            <a:extLst>
              <a:ext uri="{FF2B5EF4-FFF2-40B4-BE49-F238E27FC236}">
                <a16:creationId xmlns:a16="http://schemas.microsoft.com/office/drawing/2014/main" id="{E813AB45-B878-47CB-BD3C-9AE4F9CF25EC}"/>
              </a:ext>
            </a:extLst>
          </p:cNvPr>
          <p:cNvSpPr txBox="1">
            <a:spLocks/>
          </p:cNvSpPr>
          <p:nvPr/>
        </p:nvSpPr>
        <p:spPr>
          <a:xfrm>
            <a:off x="909819" y="3739156"/>
            <a:ext cx="6718889" cy="2729746"/>
          </a:xfrm>
          <a:prstGeom prst="rect">
            <a:avLst/>
          </a:prstGeom>
        </p:spPr>
        <p:txBody>
          <a:bodyPr vert="horz" lIns="0" tIns="0" rIns="0" bIns="0" numCol="2"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buFont typeface="Arial" panose="020B0604020202020204" pitchFamily="34" charset="0"/>
              <a:buChar char="•"/>
            </a:pPr>
            <a:r>
              <a:rPr lang="sv-SE" sz="1600" b="1" dirty="0"/>
              <a:t>Lantmäteriet (</a:t>
            </a:r>
            <a:r>
              <a:rPr lang="sv-SE" sz="1600" b="1" dirty="0" err="1"/>
              <a:t>samord</a:t>
            </a:r>
            <a:r>
              <a:rPr lang="sv-SE" sz="1600" b="1" dirty="0"/>
              <a:t>.)</a:t>
            </a:r>
            <a:endParaRPr lang="sv-SE" sz="1600" dirty="0"/>
          </a:p>
          <a:p>
            <a:pPr marL="285750" indent="-285750">
              <a:lnSpc>
                <a:spcPct val="100000"/>
              </a:lnSpc>
              <a:spcBef>
                <a:spcPts val="600"/>
              </a:spcBef>
              <a:buFont typeface="Arial" panose="020B0604020202020204" pitchFamily="34" charset="0"/>
              <a:buChar char="•"/>
            </a:pPr>
            <a:r>
              <a:rPr lang="sv-SE" sz="1600" b="1" dirty="0"/>
              <a:t>Rymdstyrelsen</a:t>
            </a:r>
          </a:p>
          <a:p>
            <a:pPr marL="285750" indent="-285750">
              <a:lnSpc>
                <a:spcPct val="100000"/>
              </a:lnSpc>
              <a:spcBef>
                <a:spcPts val="600"/>
              </a:spcBef>
              <a:buFont typeface="Arial" panose="020B0604020202020204" pitchFamily="34" charset="0"/>
              <a:buChar char="•"/>
            </a:pPr>
            <a:r>
              <a:rPr lang="sv-SE" sz="1600" b="1" dirty="0"/>
              <a:t>Trafikverket</a:t>
            </a:r>
          </a:p>
          <a:p>
            <a:pPr marL="285750" indent="-285750">
              <a:lnSpc>
                <a:spcPct val="100000"/>
              </a:lnSpc>
              <a:spcBef>
                <a:spcPts val="600"/>
              </a:spcBef>
              <a:buFont typeface="Arial" panose="020B0604020202020204" pitchFamily="34" charset="0"/>
              <a:buChar char="•"/>
            </a:pPr>
            <a:r>
              <a:rPr lang="sv-SE" sz="1600" b="1" dirty="0"/>
              <a:t>Sjöfartsverket</a:t>
            </a:r>
          </a:p>
          <a:p>
            <a:pPr marL="285750" indent="-285750">
              <a:lnSpc>
                <a:spcPct val="100000"/>
              </a:lnSpc>
              <a:spcBef>
                <a:spcPts val="600"/>
              </a:spcBef>
              <a:buFont typeface="Arial" panose="020B0604020202020204" pitchFamily="34" charset="0"/>
              <a:buChar char="•"/>
            </a:pPr>
            <a:r>
              <a:rPr lang="sv-SE" sz="1600" b="1" dirty="0"/>
              <a:t>Skogsstyrelsen</a:t>
            </a:r>
          </a:p>
          <a:p>
            <a:pPr marL="285750" indent="-285750">
              <a:lnSpc>
                <a:spcPct val="100000"/>
              </a:lnSpc>
              <a:spcBef>
                <a:spcPts val="600"/>
              </a:spcBef>
              <a:buFont typeface="Arial" panose="020B0604020202020204" pitchFamily="34" charset="0"/>
              <a:buChar char="•"/>
            </a:pPr>
            <a:r>
              <a:rPr lang="sv-SE" sz="1600" b="1" dirty="0"/>
              <a:t>Svenska Kraftnät AB</a:t>
            </a:r>
          </a:p>
          <a:p>
            <a:pPr marL="285750" indent="-285750">
              <a:lnSpc>
                <a:spcPct val="100000"/>
              </a:lnSpc>
              <a:spcBef>
                <a:spcPts val="600"/>
              </a:spcBef>
              <a:buFont typeface="Arial" panose="020B0604020202020204" pitchFamily="34" charset="0"/>
              <a:buChar char="•"/>
            </a:pPr>
            <a:r>
              <a:rPr lang="sv-SE" sz="1600" b="1" dirty="0"/>
              <a:t>RAÄ</a:t>
            </a:r>
          </a:p>
          <a:p>
            <a:pPr marL="285750" indent="-285750">
              <a:lnSpc>
                <a:spcPct val="100000"/>
              </a:lnSpc>
              <a:spcBef>
                <a:spcPts val="600"/>
              </a:spcBef>
              <a:buFont typeface="Arial" panose="020B0604020202020204" pitchFamily="34" charset="0"/>
              <a:buChar char="•"/>
            </a:pPr>
            <a:r>
              <a:rPr lang="sv-SE" sz="1600" b="1" dirty="0"/>
              <a:t>MSB</a:t>
            </a:r>
          </a:p>
          <a:p>
            <a:pPr marL="285750" indent="-285750">
              <a:spcBef>
                <a:spcPts val="600"/>
              </a:spcBef>
              <a:buFont typeface="Arial" panose="020B0604020202020204" pitchFamily="34" charset="0"/>
              <a:buChar char="•"/>
            </a:pPr>
            <a:endParaRPr lang="sv-SE" sz="1600" b="1" dirty="0">
              <a:solidFill>
                <a:schemeClr val="bg1">
                  <a:lumMod val="65000"/>
                </a:schemeClr>
              </a:solidFill>
            </a:endParaRPr>
          </a:p>
          <a:p>
            <a:pPr marL="285750" indent="-285750">
              <a:lnSpc>
                <a:spcPct val="100000"/>
              </a:lnSpc>
              <a:spcBef>
                <a:spcPts val="600"/>
              </a:spcBef>
              <a:buFont typeface="Arial" panose="020B0604020202020204" pitchFamily="34" charset="0"/>
              <a:buChar char="•"/>
            </a:pPr>
            <a:r>
              <a:rPr lang="sv-SE" sz="1600" b="1" dirty="0"/>
              <a:t>Boden</a:t>
            </a:r>
          </a:p>
          <a:p>
            <a:pPr marL="285750" indent="-285750">
              <a:lnSpc>
                <a:spcPct val="100000"/>
              </a:lnSpc>
              <a:spcBef>
                <a:spcPts val="600"/>
              </a:spcBef>
              <a:buFont typeface="Arial" panose="020B0604020202020204" pitchFamily="34" charset="0"/>
              <a:buChar char="•"/>
            </a:pPr>
            <a:r>
              <a:rPr lang="sv-SE" sz="1600" b="1" dirty="0"/>
              <a:t>Växjö</a:t>
            </a:r>
          </a:p>
          <a:p>
            <a:pPr marL="285750" indent="-285750">
              <a:lnSpc>
                <a:spcPct val="100000"/>
              </a:lnSpc>
              <a:spcBef>
                <a:spcPts val="600"/>
              </a:spcBef>
              <a:buFont typeface="Arial" panose="020B0604020202020204" pitchFamily="34" charset="0"/>
              <a:buChar char="•"/>
            </a:pPr>
            <a:r>
              <a:rPr lang="sv-SE" sz="1600" b="1" dirty="0"/>
              <a:t>Borlänge</a:t>
            </a:r>
          </a:p>
          <a:p>
            <a:pPr marL="285750" indent="-285750">
              <a:lnSpc>
                <a:spcPct val="100000"/>
              </a:lnSpc>
              <a:spcBef>
                <a:spcPts val="600"/>
              </a:spcBef>
              <a:buFont typeface="Arial" panose="020B0604020202020204" pitchFamily="34" charset="0"/>
              <a:buChar char="•"/>
            </a:pPr>
            <a:r>
              <a:rPr lang="sv-SE" sz="1600" b="1" dirty="0"/>
              <a:t>Malmö</a:t>
            </a:r>
          </a:p>
          <a:p>
            <a:pPr marL="285750" indent="-285750">
              <a:lnSpc>
                <a:spcPct val="100000"/>
              </a:lnSpc>
              <a:spcBef>
                <a:spcPts val="600"/>
              </a:spcBef>
              <a:buFont typeface="Arial" panose="020B0604020202020204" pitchFamily="34" charset="0"/>
              <a:buChar char="•"/>
            </a:pPr>
            <a:r>
              <a:rPr lang="sv-SE" sz="1600" b="1" dirty="0"/>
              <a:t>Norrtälje</a:t>
            </a:r>
            <a:endParaRPr lang="en-GB" sz="1600" b="1" dirty="0"/>
          </a:p>
          <a:p>
            <a:pPr marL="285750" indent="-285750">
              <a:lnSpc>
                <a:spcPct val="100000"/>
              </a:lnSpc>
              <a:spcBef>
                <a:spcPts val="600"/>
              </a:spcBef>
              <a:buFont typeface="Arial" panose="020B0604020202020204" pitchFamily="34" charset="0"/>
              <a:buChar char="•"/>
            </a:pPr>
            <a:r>
              <a:rPr lang="sv-SE" sz="1600" b="1" dirty="0">
                <a:solidFill>
                  <a:schemeClr val="bg1">
                    <a:lumMod val="65000"/>
                  </a:schemeClr>
                </a:solidFill>
              </a:rPr>
              <a:t>SGU</a:t>
            </a:r>
          </a:p>
          <a:p>
            <a:pPr marL="285750" indent="-285750">
              <a:lnSpc>
                <a:spcPct val="100000"/>
              </a:lnSpc>
              <a:spcBef>
                <a:spcPts val="600"/>
              </a:spcBef>
              <a:buFont typeface="Arial" panose="020B0604020202020204" pitchFamily="34" charset="0"/>
              <a:buChar char="•"/>
            </a:pPr>
            <a:r>
              <a:rPr lang="sv-SE" sz="1600" b="1" dirty="0">
                <a:solidFill>
                  <a:schemeClr val="bg1">
                    <a:lumMod val="65000"/>
                  </a:schemeClr>
                </a:solidFill>
              </a:rPr>
              <a:t>Naturvårdsverket</a:t>
            </a:r>
          </a:p>
          <a:p>
            <a:pPr marL="285750" indent="-285750">
              <a:lnSpc>
                <a:spcPct val="100000"/>
              </a:lnSpc>
              <a:spcBef>
                <a:spcPts val="600"/>
              </a:spcBef>
              <a:buFont typeface="Arial" panose="020B0604020202020204" pitchFamily="34" charset="0"/>
              <a:buChar char="•"/>
            </a:pPr>
            <a:r>
              <a:rPr lang="sv-SE" sz="1600" b="1" dirty="0">
                <a:solidFill>
                  <a:schemeClr val="bg1">
                    <a:lumMod val="65000"/>
                  </a:schemeClr>
                </a:solidFill>
              </a:rPr>
              <a:t>Jordbruksverket</a:t>
            </a:r>
          </a:p>
        </p:txBody>
      </p:sp>
      <p:pic>
        <p:nvPicPr>
          <p:cNvPr id="8" name="Picture 2" descr="Kompass, Sätt, Desten, Resa, Riktning, Arrow">
            <a:extLst>
              <a:ext uri="{FF2B5EF4-FFF2-40B4-BE49-F238E27FC236}">
                <a16:creationId xmlns:a16="http://schemas.microsoft.com/office/drawing/2014/main" id="{B3B67883-3E48-4A9D-8F70-E5CD5CBD4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5451" y="383176"/>
            <a:ext cx="4316549" cy="647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08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C4E6B2-A535-4D52-8568-974D3C926C40}"/>
              </a:ext>
            </a:extLst>
          </p:cNvPr>
          <p:cNvSpPr>
            <a:spLocks noGrp="1"/>
          </p:cNvSpPr>
          <p:nvPr>
            <p:ph type="title"/>
          </p:nvPr>
        </p:nvSpPr>
        <p:spPr/>
        <p:txBody>
          <a:bodyPr/>
          <a:lstStyle/>
          <a:p>
            <a:r>
              <a:rPr lang="sv-SE" sz="2400" dirty="0"/>
              <a:t>Samverkan (samfinansierad)</a:t>
            </a:r>
          </a:p>
        </p:txBody>
      </p:sp>
      <p:sp>
        <p:nvSpPr>
          <p:cNvPr id="3" name="Platshållare för innehåll 2">
            <a:extLst>
              <a:ext uri="{FF2B5EF4-FFF2-40B4-BE49-F238E27FC236}">
                <a16:creationId xmlns:a16="http://schemas.microsoft.com/office/drawing/2014/main" id="{90CC2C04-8899-4E49-8752-ED3E2B0B6819}"/>
              </a:ext>
            </a:extLst>
          </p:cNvPr>
          <p:cNvSpPr>
            <a:spLocks noGrp="1"/>
          </p:cNvSpPr>
          <p:nvPr>
            <p:ph idx="1"/>
          </p:nvPr>
        </p:nvSpPr>
        <p:spPr>
          <a:xfrm>
            <a:off x="612569" y="1415132"/>
            <a:ext cx="5403220" cy="5268409"/>
          </a:xfrm>
        </p:spPr>
        <p:txBody>
          <a:bodyPr vert="horz" lIns="0" tIns="0" rIns="0" bIns="0" rtlCol="0">
            <a:noAutofit/>
          </a:bodyPr>
          <a:lstStyle/>
          <a:p>
            <a:pPr marL="285750" indent="-285750">
              <a:lnSpc>
                <a:spcPts val="2200"/>
              </a:lnSpc>
              <a:buFont typeface="Arial" panose="020B0604020202020204" pitchFamily="34" charset="0"/>
              <a:buChar char="•"/>
            </a:pPr>
            <a:r>
              <a:rPr lang="sv-SE" sz="1800" dirty="0"/>
              <a:t>Den disparata behovsbilden, den snabba teknikutvecklingen samt de olika ekonomiska förutsättningarna hos de olika deltagande organisationerna har medfört att arbetsgruppen i första hand ser detta som ett intresse som i första hand berör den statliga myndighetssfären.</a:t>
            </a:r>
          </a:p>
          <a:p>
            <a:pPr marL="285750" indent="-285750">
              <a:lnSpc>
                <a:spcPts val="2200"/>
              </a:lnSpc>
              <a:buFont typeface="Arial" panose="020B0604020202020204" pitchFamily="34" charset="0"/>
              <a:buChar char="•"/>
            </a:pPr>
            <a:endParaRPr lang="sv-SE" sz="1800" dirty="0"/>
          </a:p>
          <a:p>
            <a:pPr marL="285750" indent="-285750">
              <a:lnSpc>
                <a:spcPts val="2200"/>
              </a:lnSpc>
              <a:buFont typeface="Arial" panose="020B0604020202020204" pitchFamily="34" charset="0"/>
              <a:buChar char="•"/>
            </a:pPr>
            <a:endParaRPr lang="en-GB" sz="1800" dirty="0"/>
          </a:p>
        </p:txBody>
      </p:sp>
      <p:cxnSp>
        <p:nvCxnSpPr>
          <p:cNvPr id="5" name="Rak koppling 4">
            <a:extLst>
              <a:ext uri="{FF2B5EF4-FFF2-40B4-BE49-F238E27FC236}">
                <a16:creationId xmlns:a16="http://schemas.microsoft.com/office/drawing/2014/main" id="{8C64E113-2163-4C44-8789-202BA81BBE6D}"/>
              </a:ext>
            </a:extLst>
          </p:cNvPr>
          <p:cNvCxnSpPr/>
          <p:nvPr/>
        </p:nvCxnSpPr>
        <p:spPr>
          <a:xfrm>
            <a:off x="372979" y="1227221"/>
            <a:ext cx="1140096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Bildobjekt 6">
            <a:extLst>
              <a:ext uri="{FF2B5EF4-FFF2-40B4-BE49-F238E27FC236}">
                <a16:creationId xmlns:a16="http://schemas.microsoft.com/office/drawing/2014/main" id="{F9173C20-D0C7-421E-8F9C-0ECBDE5D45DA}"/>
              </a:ext>
            </a:extLst>
          </p:cNvPr>
          <p:cNvPicPr>
            <a:picLocks noChangeAspect="1"/>
          </p:cNvPicPr>
          <p:nvPr/>
        </p:nvPicPr>
        <p:blipFill>
          <a:blip r:embed="rId3"/>
          <a:stretch>
            <a:fillRect/>
          </a:stretch>
        </p:blipFill>
        <p:spPr>
          <a:xfrm>
            <a:off x="5677415" y="2994511"/>
            <a:ext cx="6096528" cy="3429297"/>
          </a:xfrm>
          <a:prstGeom prst="rect">
            <a:avLst/>
          </a:prstGeom>
          <a:ln>
            <a:noFill/>
          </a:ln>
          <a:effectLst>
            <a:outerShdw blurRad="292100" dist="139700" dir="2700000" algn="tl" rotWithShape="0">
              <a:srgbClr val="333333">
                <a:alpha val="65000"/>
              </a:srgbClr>
            </a:outerShdw>
          </a:effectLst>
        </p:spPr>
      </p:pic>
      <p:sp>
        <p:nvSpPr>
          <p:cNvPr id="6" name="Pil: höger 5">
            <a:extLst>
              <a:ext uri="{FF2B5EF4-FFF2-40B4-BE49-F238E27FC236}">
                <a16:creationId xmlns:a16="http://schemas.microsoft.com/office/drawing/2014/main" id="{06B56B42-9115-40D1-8F10-23582FFEF8B6}"/>
              </a:ext>
            </a:extLst>
          </p:cNvPr>
          <p:cNvSpPr/>
          <p:nvPr/>
        </p:nvSpPr>
        <p:spPr>
          <a:xfrm rot="5400000">
            <a:off x="2292633" y="3272043"/>
            <a:ext cx="904101" cy="696686"/>
          </a:xfrm>
          <a:prstGeom prst="rightArrow">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400">
              <a:solidFill>
                <a:schemeClr val="dk1"/>
              </a:solidFill>
            </a:endParaRPr>
          </a:p>
        </p:txBody>
      </p:sp>
      <p:sp>
        <p:nvSpPr>
          <p:cNvPr id="8" name="Rektangel: rundade hörn 7">
            <a:extLst>
              <a:ext uri="{FF2B5EF4-FFF2-40B4-BE49-F238E27FC236}">
                <a16:creationId xmlns:a16="http://schemas.microsoft.com/office/drawing/2014/main" id="{ADFCEB89-F846-4542-9D46-1D7A5F3770C7}"/>
              </a:ext>
            </a:extLst>
          </p:cNvPr>
          <p:cNvSpPr/>
          <p:nvPr/>
        </p:nvSpPr>
        <p:spPr>
          <a:xfrm>
            <a:off x="612569" y="4214949"/>
            <a:ext cx="4264231" cy="2020387"/>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spcBef>
                <a:spcPts val="600"/>
              </a:spcBef>
            </a:pPr>
            <a:r>
              <a:rPr lang="sv-SE" dirty="0"/>
              <a:t>Gruppen föreslår en ny utredning kring förutsättningarna kring samfinansierad samverkan på nationell nivå. </a:t>
            </a:r>
          </a:p>
          <a:p>
            <a:pPr algn="ctr">
              <a:spcBef>
                <a:spcPts val="600"/>
              </a:spcBef>
            </a:pPr>
            <a:r>
              <a:rPr lang="sv-SE" dirty="0"/>
              <a:t>Förslagsvis görs detta i en annan konstellation där endast berörda myndigheter ingår. </a:t>
            </a:r>
          </a:p>
        </p:txBody>
      </p:sp>
      <p:sp>
        <p:nvSpPr>
          <p:cNvPr id="9" name="Pil: höger 8">
            <a:extLst>
              <a:ext uri="{FF2B5EF4-FFF2-40B4-BE49-F238E27FC236}">
                <a16:creationId xmlns:a16="http://schemas.microsoft.com/office/drawing/2014/main" id="{42B75493-4057-4D60-87B4-59C51209A404}"/>
              </a:ext>
            </a:extLst>
          </p:cNvPr>
          <p:cNvSpPr/>
          <p:nvPr/>
        </p:nvSpPr>
        <p:spPr>
          <a:xfrm>
            <a:off x="6357257" y="1776633"/>
            <a:ext cx="1741714" cy="696686"/>
          </a:xfrm>
          <a:prstGeom prst="rightArrow">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400">
              <a:solidFill>
                <a:schemeClr val="dk1"/>
              </a:solidFill>
            </a:endParaRPr>
          </a:p>
        </p:txBody>
      </p:sp>
      <p:sp>
        <p:nvSpPr>
          <p:cNvPr id="10" name="Rektangel: rundade hörn 9">
            <a:extLst>
              <a:ext uri="{FF2B5EF4-FFF2-40B4-BE49-F238E27FC236}">
                <a16:creationId xmlns:a16="http://schemas.microsoft.com/office/drawing/2014/main" id="{E91012C2-63F1-441B-805D-3B51849A249E}"/>
              </a:ext>
            </a:extLst>
          </p:cNvPr>
          <p:cNvSpPr/>
          <p:nvPr/>
        </p:nvSpPr>
        <p:spPr>
          <a:xfrm>
            <a:off x="8412480" y="1497874"/>
            <a:ext cx="3283131" cy="1236902"/>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sv-SE" dirty="0"/>
              <a:t>Lantmäteriet tittar på hur detta kan läggas upp, och vilka deltagare som bör kontaktas</a:t>
            </a:r>
          </a:p>
        </p:txBody>
      </p:sp>
    </p:spTree>
    <p:extLst>
      <p:ext uri="{BB962C8B-B14F-4D97-AF65-F5344CB8AC3E}">
        <p14:creationId xmlns:p14="http://schemas.microsoft.com/office/powerpoint/2010/main" val="39625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C4E6B2-A535-4D52-8568-974D3C926C40}"/>
              </a:ext>
            </a:extLst>
          </p:cNvPr>
          <p:cNvSpPr>
            <a:spLocks noGrp="1"/>
          </p:cNvSpPr>
          <p:nvPr>
            <p:ph type="title"/>
          </p:nvPr>
        </p:nvSpPr>
        <p:spPr/>
        <p:txBody>
          <a:bodyPr/>
          <a:lstStyle/>
          <a:p>
            <a:r>
              <a:rPr lang="sv-SE" sz="2400" dirty="0"/>
              <a:t>Lagring för tillhandahållande</a:t>
            </a:r>
          </a:p>
        </p:txBody>
      </p:sp>
      <p:sp>
        <p:nvSpPr>
          <p:cNvPr id="3" name="Platshållare för innehåll 2">
            <a:extLst>
              <a:ext uri="{FF2B5EF4-FFF2-40B4-BE49-F238E27FC236}">
                <a16:creationId xmlns:a16="http://schemas.microsoft.com/office/drawing/2014/main" id="{90CC2C04-8899-4E49-8752-ED3E2B0B6819}"/>
              </a:ext>
            </a:extLst>
          </p:cNvPr>
          <p:cNvSpPr>
            <a:spLocks noGrp="1"/>
          </p:cNvSpPr>
          <p:nvPr>
            <p:ph idx="1"/>
          </p:nvPr>
        </p:nvSpPr>
        <p:spPr>
          <a:xfrm>
            <a:off x="612569" y="1415132"/>
            <a:ext cx="5403220" cy="5268409"/>
          </a:xfrm>
        </p:spPr>
        <p:txBody>
          <a:bodyPr vert="horz" lIns="0" tIns="0" rIns="0" bIns="0" rtlCol="0">
            <a:noAutofit/>
          </a:bodyPr>
          <a:lstStyle/>
          <a:p>
            <a:pPr marL="285750" indent="-285750">
              <a:lnSpc>
                <a:spcPts val="2200"/>
              </a:lnSpc>
              <a:buFont typeface="Arial" panose="020B0604020202020204" pitchFamily="34" charset="0"/>
              <a:buChar char="•"/>
            </a:pPr>
            <a:r>
              <a:rPr lang="sv-SE" sz="1800" dirty="0"/>
              <a:t>Brist på gemensam lagring för tillhandahållande har av arbetsgruppen identifierats som det största hindret för tillhandahållande av insamlade data. Diskussioner kring detta pågår till exempel redan inom ramen för andra initiativ, bland annat SSBP.</a:t>
            </a:r>
          </a:p>
          <a:p>
            <a:pPr marL="285750" indent="-285750">
              <a:lnSpc>
                <a:spcPts val="2200"/>
              </a:lnSpc>
              <a:buFont typeface="Arial" panose="020B0604020202020204" pitchFamily="34" charset="0"/>
              <a:buChar char="•"/>
            </a:pPr>
            <a:endParaRPr lang="sv-SE" sz="1800" dirty="0"/>
          </a:p>
          <a:p>
            <a:pPr marL="285750" indent="-285750">
              <a:lnSpc>
                <a:spcPts val="2200"/>
              </a:lnSpc>
              <a:buFont typeface="Arial" panose="020B0604020202020204" pitchFamily="34" charset="0"/>
              <a:buChar char="•"/>
            </a:pPr>
            <a:endParaRPr lang="en-GB" sz="1800" dirty="0"/>
          </a:p>
        </p:txBody>
      </p:sp>
      <p:cxnSp>
        <p:nvCxnSpPr>
          <p:cNvPr id="5" name="Rak koppling 4">
            <a:extLst>
              <a:ext uri="{FF2B5EF4-FFF2-40B4-BE49-F238E27FC236}">
                <a16:creationId xmlns:a16="http://schemas.microsoft.com/office/drawing/2014/main" id="{8C64E113-2163-4C44-8789-202BA81BBE6D}"/>
              </a:ext>
            </a:extLst>
          </p:cNvPr>
          <p:cNvCxnSpPr/>
          <p:nvPr/>
        </p:nvCxnSpPr>
        <p:spPr>
          <a:xfrm>
            <a:off x="372979" y="1227221"/>
            <a:ext cx="1140096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ECCBCB7A-8F96-417F-9286-45FAB55C209F}"/>
              </a:ext>
            </a:extLst>
          </p:cNvPr>
          <p:cNvPicPr>
            <a:picLocks noChangeAspect="1"/>
          </p:cNvPicPr>
          <p:nvPr/>
        </p:nvPicPr>
        <p:blipFill>
          <a:blip r:embed="rId3"/>
          <a:stretch>
            <a:fillRect/>
          </a:stretch>
        </p:blipFill>
        <p:spPr>
          <a:xfrm>
            <a:off x="5677414" y="2994510"/>
            <a:ext cx="6096528" cy="3429297"/>
          </a:xfrm>
          <a:prstGeom prst="rect">
            <a:avLst/>
          </a:prstGeom>
          <a:ln>
            <a:noFill/>
          </a:ln>
          <a:effectLst>
            <a:outerShdw blurRad="292100" dist="139700" dir="2700000" algn="tl" rotWithShape="0">
              <a:srgbClr val="333333">
                <a:alpha val="65000"/>
              </a:srgbClr>
            </a:outerShdw>
          </a:effectLst>
        </p:spPr>
      </p:pic>
      <p:sp>
        <p:nvSpPr>
          <p:cNvPr id="9" name="Pil: höger 8">
            <a:extLst>
              <a:ext uri="{FF2B5EF4-FFF2-40B4-BE49-F238E27FC236}">
                <a16:creationId xmlns:a16="http://schemas.microsoft.com/office/drawing/2014/main" id="{EE355801-C95C-4489-A27E-53B9A937A998}"/>
              </a:ext>
            </a:extLst>
          </p:cNvPr>
          <p:cNvSpPr/>
          <p:nvPr/>
        </p:nvSpPr>
        <p:spPr>
          <a:xfrm rot="5400000">
            <a:off x="2292633" y="3272043"/>
            <a:ext cx="904101" cy="696686"/>
          </a:xfrm>
          <a:prstGeom prst="rightArrow">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400">
              <a:solidFill>
                <a:schemeClr val="dk1"/>
              </a:solidFill>
            </a:endParaRPr>
          </a:p>
        </p:txBody>
      </p:sp>
      <p:sp>
        <p:nvSpPr>
          <p:cNvPr id="10" name="Rektangel: rundade hörn 9">
            <a:extLst>
              <a:ext uri="{FF2B5EF4-FFF2-40B4-BE49-F238E27FC236}">
                <a16:creationId xmlns:a16="http://schemas.microsoft.com/office/drawing/2014/main" id="{253961FB-FF54-4B29-BC50-011E4642E2CC}"/>
              </a:ext>
            </a:extLst>
          </p:cNvPr>
          <p:cNvSpPr/>
          <p:nvPr/>
        </p:nvSpPr>
        <p:spPr>
          <a:xfrm>
            <a:off x="612569" y="4214949"/>
            <a:ext cx="4264231" cy="2020387"/>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sv-SE" dirty="0"/>
              <a:t>Gruppen föreslår att detta beaktas som ett separat uppdrag inför framtida aktiviteter i Geodatarådets handlingsplan och att det hanteras i en annan konstellation än denna grupp. </a:t>
            </a:r>
          </a:p>
        </p:txBody>
      </p:sp>
      <p:sp>
        <p:nvSpPr>
          <p:cNvPr id="11" name="Pil: höger 10">
            <a:extLst>
              <a:ext uri="{FF2B5EF4-FFF2-40B4-BE49-F238E27FC236}">
                <a16:creationId xmlns:a16="http://schemas.microsoft.com/office/drawing/2014/main" id="{7EFA4C55-96BD-4A8A-B597-EE391760061F}"/>
              </a:ext>
            </a:extLst>
          </p:cNvPr>
          <p:cNvSpPr/>
          <p:nvPr/>
        </p:nvSpPr>
        <p:spPr>
          <a:xfrm>
            <a:off x="6357257" y="1776633"/>
            <a:ext cx="1741714" cy="696686"/>
          </a:xfrm>
          <a:prstGeom prst="rightArrow">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400">
              <a:solidFill>
                <a:schemeClr val="dk1"/>
              </a:solidFill>
            </a:endParaRPr>
          </a:p>
        </p:txBody>
      </p:sp>
      <p:sp>
        <p:nvSpPr>
          <p:cNvPr id="12" name="Rektangel: rundade hörn 11">
            <a:extLst>
              <a:ext uri="{FF2B5EF4-FFF2-40B4-BE49-F238E27FC236}">
                <a16:creationId xmlns:a16="http://schemas.microsoft.com/office/drawing/2014/main" id="{1635B584-F577-4748-B409-516E74AD551F}"/>
              </a:ext>
            </a:extLst>
          </p:cNvPr>
          <p:cNvSpPr/>
          <p:nvPr/>
        </p:nvSpPr>
        <p:spPr>
          <a:xfrm>
            <a:off x="8412480" y="1497874"/>
            <a:ext cx="3283131" cy="1236902"/>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sv-SE" dirty="0"/>
              <a:t>Bollen ligger just nu hos den operativa styrgruppen</a:t>
            </a:r>
          </a:p>
        </p:txBody>
      </p:sp>
    </p:spTree>
    <p:extLst>
      <p:ext uri="{BB962C8B-B14F-4D97-AF65-F5344CB8AC3E}">
        <p14:creationId xmlns:p14="http://schemas.microsoft.com/office/powerpoint/2010/main" val="59917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876212-45D7-4298-A238-20B65434E3A3}"/>
              </a:ext>
            </a:extLst>
          </p:cNvPr>
          <p:cNvSpPr>
            <a:spLocks noGrp="1"/>
          </p:cNvSpPr>
          <p:nvPr>
            <p:ph type="title"/>
          </p:nvPr>
        </p:nvSpPr>
        <p:spPr/>
        <p:txBody>
          <a:bodyPr/>
          <a:lstStyle/>
          <a:p>
            <a:pPr algn="ctr"/>
            <a:endParaRPr lang="sv-SE" dirty="0"/>
          </a:p>
        </p:txBody>
      </p:sp>
      <p:sp>
        <p:nvSpPr>
          <p:cNvPr id="3" name="Platshållare för innehåll 2">
            <a:extLst>
              <a:ext uri="{FF2B5EF4-FFF2-40B4-BE49-F238E27FC236}">
                <a16:creationId xmlns:a16="http://schemas.microsoft.com/office/drawing/2014/main" id="{DB73FEFD-501A-4167-95FE-459E8CEA8D5E}"/>
              </a:ext>
            </a:extLst>
          </p:cNvPr>
          <p:cNvSpPr>
            <a:spLocks noGrp="1"/>
          </p:cNvSpPr>
          <p:nvPr>
            <p:ph idx="1"/>
          </p:nvPr>
        </p:nvSpPr>
        <p:spPr/>
        <p:txBody>
          <a:bodyPr/>
          <a:lstStyle/>
          <a:p>
            <a:pPr algn="ctr"/>
            <a:endParaRPr lang="sv-SE" dirty="0"/>
          </a:p>
          <a:p>
            <a:pPr algn="ctr"/>
            <a:endParaRPr lang="sv-SE" dirty="0"/>
          </a:p>
          <a:p>
            <a:r>
              <a:rPr lang="sv-SE" sz="4800" dirty="0"/>
              <a:t>Frågor</a:t>
            </a:r>
          </a:p>
          <a:p>
            <a:endParaRPr lang="sv-SE" dirty="0"/>
          </a:p>
          <a:p>
            <a:endParaRPr lang="sv-SE" dirty="0"/>
          </a:p>
          <a:p>
            <a:r>
              <a:rPr lang="sv-SE" sz="4000" dirty="0"/>
              <a:t>Välkommen till </a:t>
            </a:r>
          </a:p>
          <a:p>
            <a:r>
              <a:rPr lang="sv-SE" sz="4000" dirty="0"/>
              <a:t>Lantmäteriets monter</a:t>
            </a:r>
          </a:p>
        </p:txBody>
      </p:sp>
      <p:pic>
        <p:nvPicPr>
          <p:cNvPr id="4" name="Bildobjekt 3">
            <a:extLst>
              <a:ext uri="{FF2B5EF4-FFF2-40B4-BE49-F238E27FC236}">
                <a16:creationId xmlns:a16="http://schemas.microsoft.com/office/drawing/2014/main" id="{05C3157A-4736-414C-BB84-D05E5C463D2D}"/>
              </a:ext>
            </a:extLst>
          </p:cNvPr>
          <p:cNvPicPr>
            <a:picLocks noChangeAspect="1"/>
          </p:cNvPicPr>
          <p:nvPr/>
        </p:nvPicPr>
        <p:blipFill>
          <a:blip r:embed="rId2"/>
          <a:stretch>
            <a:fillRect/>
          </a:stretch>
        </p:blipFill>
        <p:spPr>
          <a:xfrm>
            <a:off x="5480084" y="1415133"/>
            <a:ext cx="5648085" cy="4449308"/>
          </a:xfrm>
          <a:prstGeom prst="rect">
            <a:avLst/>
          </a:prstGeom>
        </p:spPr>
      </p:pic>
    </p:spTree>
    <p:extLst>
      <p:ext uri="{BB962C8B-B14F-4D97-AF65-F5344CB8AC3E}">
        <p14:creationId xmlns:p14="http://schemas.microsoft.com/office/powerpoint/2010/main" val="285332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88EAD441-AA68-4B9E-BEC5-C3AA19C781EA}"/>
              </a:ext>
            </a:extLst>
          </p:cNvPr>
          <p:cNvSpPr txBox="1">
            <a:spLocks noGrp="1"/>
          </p:cNvSpPr>
          <p:nvPr>
            <p:ph idx="1"/>
          </p:nvPr>
        </p:nvSpPr>
        <p:spPr>
          <a:prstGeom prst="rect">
            <a:avLst/>
          </a:prstGeom>
          <a:noFill/>
        </p:spPr>
        <p:txBody>
          <a:bodyPr wrap="square" lIns="0" tIns="0" rIns="0" bIns="0" rtlCol="0">
            <a:noAutofit/>
          </a:bodyPr>
          <a:lstStyle/>
          <a:p>
            <a:pPr marL="457200" lvl="1" indent="0">
              <a:lnSpc>
                <a:spcPct val="150000"/>
              </a:lnSpc>
              <a:buNone/>
            </a:pPr>
            <a:r>
              <a:rPr lang="sv-SE" dirty="0">
                <a:latin typeface="Gill Sans MT" panose="020B0502020104020203" pitchFamily="34" charset="0"/>
                <a:ea typeface="Times New Roman" panose="02020603050405020304" pitchFamily="18" charset="0"/>
                <a:cs typeface="Times New Roman" panose="02020603050405020304" pitchFamily="18" charset="0"/>
              </a:rPr>
              <a:t>WEBBPLATS</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u="sng"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www.lantmateriet.se</a:t>
            </a:r>
          </a:p>
          <a:p>
            <a:pPr marL="457200" lvl="1" indent="0">
              <a:lnSpc>
                <a:spcPct val="150000"/>
              </a:lnSpc>
              <a:buNone/>
            </a:pPr>
            <a:r>
              <a:rPr lang="sv-SE" dirty="0">
                <a:latin typeface="Gill Sans MT" panose="020B0502020104020203" pitchFamily="34" charset="0"/>
                <a:ea typeface="Times New Roman" panose="02020603050405020304" pitchFamily="18" charset="0"/>
                <a:cs typeface="Times New Roman" panose="02020603050405020304" pitchFamily="18" charset="0"/>
              </a:rPr>
              <a:t>LINKEDIN	</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u="sng"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www.linkedin.com/company/lantmateriet</a:t>
            </a:r>
            <a:b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br>
            <a:r>
              <a:rPr lang="sv-SE" dirty="0">
                <a:latin typeface="Gill Sans MT" panose="020B0502020104020203" pitchFamily="34" charset="0"/>
                <a:ea typeface="Times New Roman" panose="02020603050405020304" pitchFamily="18" charset="0"/>
                <a:cs typeface="Times New Roman" panose="02020603050405020304" pitchFamily="18" charset="0"/>
              </a:rPr>
              <a:t>FACEBOOK</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u="sng"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www.facebook.com/lantmateriet</a:t>
            </a:r>
            <a:b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br>
            <a:r>
              <a:rPr lang="sv-SE" dirty="0">
                <a:latin typeface="Gill Sans MT" panose="020B0502020104020203" pitchFamily="34" charset="0"/>
                <a:ea typeface="Times New Roman" panose="02020603050405020304" pitchFamily="18" charset="0"/>
                <a:cs typeface="Times New Roman" panose="02020603050405020304" pitchFamily="18" charset="0"/>
              </a:rPr>
              <a:t>INSTAGRAM</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u="sng"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www.instagram.com/lantmateriet</a:t>
            </a:r>
            <a:r>
              <a:rPr lang="sv-SE" u="sng"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p>
          <a:p>
            <a:pPr marL="457200" lvl="1" indent="0">
              <a:lnSpc>
                <a:spcPct val="150000"/>
              </a:lnSpc>
              <a:buNone/>
            </a:pPr>
            <a:endParaRPr lang="sv-SE" u="sng"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endParaRPr>
          </a:p>
          <a:p>
            <a:pPr marL="457200" lvl="1" indent="0">
              <a:lnSpc>
                <a:spcPct val="150000"/>
              </a:lnSpc>
              <a:buNone/>
            </a:pPr>
            <a:r>
              <a:rPr lang="sv-SE" dirty="0">
                <a:latin typeface="Gill Sans MT" panose="020B0502020104020203" pitchFamily="34" charset="0"/>
                <a:ea typeface="Times New Roman" panose="02020603050405020304" pitchFamily="18" charset="0"/>
                <a:cs typeface="Times New Roman" panose="02020603050405020304" pitchFamily="18" charset="0"/>
              </a:rPr>
              <a:t>KONTAKT</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kundcenter@lm.se</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p>
          <a:p>
            <a:pPr marL="457200" lvl="1" indent="0">
              <a:lnSpc>
                <a:spcPct val="150000"/>
              </a:lnSpc>
              <a:buNone/>
            </a:pPr>
            <a:r>
              <a:rPr lang="sv-SE" dirty="0">
                <a:latin typeface="Gill Sans MT" panose="020B0502020104020203" pitchFamily="34" charset="0"/>
                <a:ea typeface="Times New Roman" panose="02020603050405020304" pitchFamily="18" charset="0"/>
                <a:cs typeface="Times New Roman" panose="02020603050405020304" pitchFamily="18" charset="0"/>
              </a:rPr>
              <a:t>TELEFON		0771-63 63 63</a:t>
            </a:r>
          </a:p>
          <a:p>
            <a:pPr marL="457200" lvl="1" indent="0">
              <a:lnSpc>
                <a:spcPct val="150000"/>
              </a:lnSpc>
              <a:buNone/>
            </a:pPr>
            <a:endParaRPr lang="sv-SE" sz="2800" u="sng" dirty="0">
              <a:solidFill>
                <a:schemeClr val="accent2">
                  <a:lumMod val="75000"/>
                </a:schemeClr>
              </a:solidFill>
              <a:latin typeface="Gill Sans MT" panose="020B0502020104020203" pitchFamily="34" charset="0"/>
              <a:ea typeface="Calibri" panose="020F0502020204030204" pitchFamily="34" charset="0"/>
              <a:cs typeface="Times New Roman" panose="02020603050405020304" pitchFamily="18" charset="0"/>
            </a:endParaRPr>
          </a:p>
          <a:p>
            <a:pPr marL="457200" lvl="1" indent="0">
              <a:lnSpc>
                <a:spcPct val="150000"/>
              </a:lnSpc>
              <a:buNone/>
            </a:pPr>
            <a:endParaRPr lang="sv-SE" sz="4000" dirty="0">
              <a:solidFill>
                <a:schemeClr val="accent2">
                  <a:lumMod val="75000"/>
                </a:schemeClr>
              </a:solidFill>
              <a:latin typeface="Calibri" panose="020F0502020204030204" pitchFamily="34" charset="0"/>
              <a:ea typeface="Calibri" panose="020F0502020204030204" pitchFamily="34" charset="0"/>
            </a:endParaRPr>
          </a:p>
          <a:p>
            <a:pPr algn="l"/>
            <a:endParaRPr lang="sv-SE" sz="2400" dirty="0"/>
          </a:p>
        </p:txBody>
      </p:sp>
      <p:sp>
        <p:nvSpPr>
          <p:cNvPr id="5" name="Rubrik 4">
            <a:extLst>
              <a:ext uri="{FF2B5EF4-FFF2-40B4-BE49-F238E27FC236}">
                <a16:creationId xmlns:a16="http://schemas.microsoft.com/office/drawing/2014/main" id="{73862F7E-67EF-493D-8858-291F936AAABC}"/>
              </a:ext>
            </a:extLst>
          </p:cNvPr>
          <p:cNvSpPr>
            <a:spLocks noGrp="1"/>
          </p:cNvSpPr>
          <p:nvPr>
            <p:ph type="title"/>
          </p:nvPr>
        </p:nvSpPr>
        <p:spPr/>
        <p:txBody>
          <a:bodyPr/>
          <a:lstStyle/>
          <a:p>
            <a:r>
              <a:rPr lang="sv-SE" sz="3600" dirty="0"/>
              <a:t>Tack! Vi finns på…</a:t>
            </a:r>
          </a:p>
        </p:txBody>
      </p:sp>
    </p:spTree>
    <p:extLst>
      <p:ext uri="{BB962C8B-B14F-4D97-AF65-F5344CB8AC3E}">
        <p14:creationId xmlns:p14="http://schemas.microsoft.com/office/powerpoint/2010/main" val="25192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C4E6B2-A535-4D52-8568-974D3C926C40}"/>
              </a:ext>
            </a:extLst>
          </p:cNvPr>
          <p:cNvSpPr>
            <a:spLocks noGrp="1"/>
          </p:cNvSpPr>
          <p:nvPr>
            <p:ph type="title"/>
          </p:nvPr>
        </p:nvSpPr>
        <p:spPr/>
        <p:txBody>
          <a:bodyPr/>
          <a:lstStyle/>
          <a:p>
            <a:r>
              <a:rPr lang="sv-SE" sz="2400" dirty="0"/>
              <a:t>Årsrapport till </a:t>
            </a:r>
            <a:r>
              <a:rPr lang="sv-SE" sz="2400" dirty="0" err="1"/>
              <a:t>GEodatarådet</a:t>
            </a:r>
            <a:endParaRPr lang="sv-SE" sz="2400" dirty="0"/>
          </a:p>
        </p:txBody>
      </p:sp>
      <p:cxnSp>
        <p:nvCxnSpPr>
          <p:cNvPr id="5" name="Rak koppling 4">
            <a:extLst>
              <a:ext uri="{FF2B5EF4-FFF2-40B4-BE49-F238E27FC236}">
                <a16:creationId xmlns:a16="http://schemas.microsoft.com/office/drawing/2014/main" id="{8C64E113-2163-4C44-8789-202BA81BBE6D}"/>
              </a:ext>
            </a:extLst>
          </p:cNvPr>
          <p:cNvCxnSpPr>
            <a:cxnSpLocks/>
          </p:cNvCxnSpPr>
          <p:nvPr/>
        </p:nvCxnSpPr>
        <p:spPr>
          <a:xfrm>
            <a:off x="372979" y="1227221"/>
            <a:ext cx="636745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Bildobjekt 5">
            <a:extLst>
              <a:ext uri="{FF2B5EF4-FFF2-40B4-BE49-F238E27FC236}">
                <a16:creationId xmlns:a16="http://schemas.microsoft.com/office/drawing/2014/main" id="{441D0B4C-5811-460D-9C22-A7D23BBC12F6}"/>
              </a:ext>
            </a:extLst>
          </p:cNvPr>
          <p:cNvPicPr>
            <a:picLocks noChangeAspect="1"/>
          </p:cNvPicPr>
          <p:nvPr/>
        </p:nvPicPr>
        <p:blipFill>
          <a:blip r:embed="rId3"/>
          <a:stretch>
            <a:fillRect/>
          </a:stretch>
        </p:blipFill>
        <p:spPr>
          <a:xfrm>
            <a:off x="7837714" y="811519"/>
            <a:ext cx="3936228" cy="5584611"/>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8698CC69-6DD4-47BE-9F04-5D92B6A39E62}"/>
              </a:ext>
            </a:extLst>
          </p:cNvPr>
          <p:cNvPicPr>
            <a:picLocks noChangeAspect="1"/>
          </p:cNvPicPr>
          <p:nvPr/>
        </p:nvPicPr>
        <p:blipFill>
          <a:blip r:embed="rId4"/>
          <a:stretch>
            <a:fillRect/>
          </a:stretch>
        </p:blipFill>
        <p:spPr>
          <a:xfrm>
            <a:off x="6039640" y="4228377"/>
            <a:ext cx="4340473" cy="2256066"/>
          </a:xfrm>
          <a:prstGeom prst="rect">
            <a:avLst/>
          </a:prstGeom>
          <a:ln>
            <a:noFill/>
          </a:ln>
          <a:effectLst>
            <a:outerShdw blurRad="292100" dist="139700" dir="2700000" algn="tl" rotWithShape="0">
              <a:srgbClr val="333333">
                <a:alpha val="65000"/>
              </a:srgbClr>
            </a:outerShdw>
          </a:effectLst>
        </p:spPr>
      </p:pic>
      <p:sp>
        <p:nvSpPr>
          <p:cNvPr id="8" name="Rektangel 7">
            <a:extLst>
              <a:ext uri="{FF2B5EF4-FFF2-40B4-BE49-F238E27FC236}">
                <a16:creationId xmlns:a16="http://schemas.microsoft.com/office/drawing/2014/main" id="{4A290292-6902-412D-8692-6F51798481BE}"/>
              </a:ext>
            </a:extLst>
          </p:cNvPr>
          <p:cNvSpPr/>
          <p:nvPr/>
        </p:nvSpPr>
        <p:spPr>
          <a:xfrm>
            <a:off x="603860" y="1464211"/>
            <a:ext cx="5492140" cy="5309146"/>
          </a:xfrm>
          <a:prstGeom prst="rect">
            <a:avLst/>
          </a:prstGeom>
        </p:spPr>
        <p:txBody>
          <a:bodyPr wrap="square">
            <a:spAutoFit/>
          </a:bodyPr>
          <a:lstStyle/>
          <a:p>
            <a:pPr>
              <a:spcBef>
                <a:spcPts val="1200"/>
              </a:spcBef>
              <a:spcAft>
                <a:spcPts val="600"/>
              </a:spcAft>
            </a:pPr>
            <a:r>
              <a:rPr lang="sv-SE" sz="1100" b="1" cap="all" dirty="0">
                <a:latin typeface="Gill Sans MT" panose="020B0502020104020203" pitchFamily="34" charset="0"/>
                <a:ea typeface="Times New Roman" panose="02020603050405020304" pitchFamily="18" charset="0"/>
                <a:cs typeface="Times New Roman" panose="02020603050405020304" pitchFamily="18" charset="0"/>
              </a:rPr>
              <a:t>1.1 		Syfte och mål</a:t>
            </a:r>
          </a:p>
          <a:p>
            <a:pPr>
              <a:spcAft>
                <a:spcPts val="600"/>
              </a:spcAft>
            </a:pPr>
            <a:r>
              <a:rPr lang="sv-SE" dirty="0">
                <a:latin typeface="Times New Roman" panose="02020603050405020304" pitchFamily="18" charset="0"/>
                <a:ea typeface="Times New Roman" panose="02020603050405020304" pitchFamily="18" charset="0"/>
              </a:rPr>
              <a:t>Det vi gemensamt har önskat uppnå med årets arbete är:</a:t>
            </a:r>
          </a:p>
          <a:p>
            <a:pPr marL="342900" lvl="0" indent="-342900">
              <a:spcAft>
                <a:spcPts val="600"/>
              </a:spcAft>
              <a:buFont typeface="Symbol" panose="05050102010706020507" pitchFamily="18" charset="2"/>
              <a:buChar char=""/>
            </a:pPr>
            <a:r>
              <a:rPr lang="sv-SE" dirty="0">
                <a:latin typeface="Times New Roman" panose="02020603050405020304" pitchFamily="18" charset="0"/>
                <a:ea typeface="Times New Roman" panose="02020603050405020304" pitchFamily="18" charset="0"/>
              </a:rPr>
              <a:t>En sammanställning av myndighetssveriges behov av laser- och flygbildsdata samt hur detta behov tillgodoses idag</a:t>
            </a:r>
          </a:p>
          <a:p>
            <a:pPr marL="342900" lvl="0" indent="-342900">
              <a:spcAft>
                <a:spcPts val="600"/>
              </a:spcAft>
              <a:buFont typeface="Symbol" panose="05050102010706020507" pitchFamily="18" charset="2"/>
              <a:buChar char=""/>
            </a:pPr>
            <a:r>
              <a:rPr lang="sv-SE" dirty="0">
                <a:latin typeface="Times New Roman" panose="02020603050405020304" pitchFamily="18" charset="0"/>
                <a:ea typeface="Times New Roman" panose="02020603050405020304" pitchFamily="18" charset="0"/>
              </a:rPr>
              <a:t>En samverkansmodell som beskriver insamling, tillhandahållande samt finansiering av flygburen insamling i samverkan.</a:t>
            </a:r>
          </a:p>
          <a:p>
            <a:pPr>
              <a:spcAft>
                <a:spcPts val="600"/>
              </a:spcAft>
            </a:pPr>
            <a:endParaRPr lang="sv-SE" dirty="0">
              <a:latin typeface="Times New Roman" panose="02020603050405020304" pitchFamily="18" charset="0"/>
              <a:ea typeface="Times New Roman" panose="02020603050405020304" pitchFamily="18" charset="0"/>
            </a:endParaRPr>
          </a:p>
          <a:p>
            <a:pPr>
              <a:spcAft>
                <a:spcPts val="600"/>
              </a:spcAft>
            </a:pPr>
            <a:r>
              <a:rPr lang="sv-SE" dirty="0">
                <a:latin typeface="Times New Roman" panose="02020603050405020304" pitchFamily="18" charset="0"/>
                <a:ea typeface="Times New Roman" panose="02020603050405020304" pitchFamily="18" charset="0"/>
              </a:rPr>
              <a:t>Det vi uppnått med årets arbete är:</a:t>
            </a:r>
          </a:p>
          <a:p>
            <a:pPr marL="342900" indent="-342900">
              <a:spcAft>
                <a:spcPts val="600"/>
              </a:spcAft>
              <a:buFont typeface="Symbol" panose="05050102010706020507" pitchFamily="18" charset="2"/>
              <a:buChar char=""/>
            </a:pPr>
            <a:r>
              <a:rPr lang="sv-SE" dirty="0">
                <a:latin typeface="Times New Roman" panose="02020603050405020304" pitchFamily="18" charset="0"/>
              </a:rPr>
              <a:t>Under våren gjordes en genomlysning deltagande organisationers behov av laser- och flygbildsdata samt hur detta behov tillgodoses idag. </a:t>
            </a:r>
          </a:p>
          <a:p>
            <a:pPr marL="342900" indent="-342900">
              <a:spcAft>
                <a:spcPts val="600"/>
              </a:spcAft>
              <a:buFont typeface="Symbol" panose="05050102010706020507" pitchFamily="18" charset="2"/>
              <a:buChar char=""/>
            </a:pPr>
            <a:r>
              <a:rPr lang="sv-SE" dirty="0">
                <a:latin typeface="Times New Roman" panose="02020603050405020304" pitchFamily="18" charset="0"/>
              </a:rPr>
              <a:t>Under hösten har möjliga synergieffekter analyserats utifrån en ”samverkanstrappa” där olika nivåer på samverkan har diskuterats.</a:t>
            </a:r>
          </a:p>
          <a:p>
            <a:pPr marL="285750" lvl="0" indent="-285750">
              <a:buFont typeface="Arial" panose="020B0604020202020204" pitchFamily="34" charset="0"/>
              <a:buChar char="•"/>
            </a:pPr>
            <a:endParaRPr lang="sv-SE" dirty="0"/>
          </a:p>
        </p:txBody>
      </p:sp>
    </p:spTree>
    <p:extLst>
      <p:ext uri="{BB962C8B-B14F-4D97-AF65-F5344CB8AC3E}">
        <p14:creationId xmlns:p14="http://schemas.microsoft.com/office/powerpoint/2010/main" val="168681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9E11CED-3F94-409B-BF3B-B225A22F4AA8}"/>
              </a:ext>
            </a:extLst>
          </p:cNvPr>
          <p:cNvSpPr>
            <a:spLocks noGrp="1"/>
          </p:cNvSpPr>
          <p:nvPr>
            <p:ph type="title"/>
          </p:nvPr>
        </p:nvSpPr>
        <p:spPr/>
        <p:txBody>
          <a:bodyPr/>
          <a:lstStyle/>
          <a:p>
            <a:r>
              <a:rPr lang="sv-SE"/>
              <a:t>Utmaningarna</a:t>
            </a:r>
          </a:p>
        </p:txBody>
      </p:sp>
    </p:spTree>
    <p:extLst>
      <p:ext uri="{BB962C8B-B14F-4D97-AF65-F5344CB8AC3E}">
        <p14:creationId xmlns:p14="http://schemas.microsoft.com/office/powerpoint/2010/main" val="240640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sz="2800" dirty="0"/>
              <a:t>Flygfotografering – behov</a:t>
            </a:r>
          </a:p>
        </p:txBody>
      </p:sp>
      <p:sp>
        <p:nvSpPr>
          <p:cNvPr id="3" name="Platshållare för innehåll 2">
            <a:extLst>
              <a:ext uri="{FF2B5EF4-FFF2-40B4-BE49-F238E27FC236}">
                <a16:creationId xmlns:a16="http://schemas.microsoft.com/office/drawing/2014/main" id="{A3DABE29-C9BB-4C2B-B311-AF07A50A7A99}"/>
              </a:ext>
            </a:extLst>
          </p:cNvPr>
          <p:cNvSpPr>
            <a:spLocks noGrp="1"/>
          </p:cNvSpPr>
          <p:nvPr>
            <p:ph idx="1"/>
          </p:nvPr>
        </p:nvSpPr>
        <p:spPr>
          <a:xfrm>
            <a:off x="612569" y="1415133"/>
            <a:ext cx="7123736" cy="4874803"/>
          </a:xfrm>
        </p:spPr>
        <p:txBody>
          <a:bodyPr/>
          <a:lstStyle/>
          <a:p>
            <a:pPr marL="342900" indent="-342900">
              <a:buFont typeface="Arial" panose="020B0604020202020204" pitchFamily="34" charset="0"/>
              <a:buChar char="•"/>
            </a:pPr>
            <a:r>
              <a:rPr lang="sv-SE" sz="1800" dirty="0"/>
              <a:t>Identifiering av jordbruksmark för arealstöd, i första hand i slättbygderna. Två ggr årligen, sommar och höst.</a:t>
            </a:r>
          </a:p>
          <a:p>
            <a:pPr marL="342900" indent="-342900">
              <a:buFont typeface="Arial" panose="020B0604020202020204" pitchFamily="34" charset="0"/>
              <a:buChar char="•"/>
            </a:pPr>
            <a:r>
              <a:rPr lang="sv-SE" sz="1800" dirty="0"/>
              <a:t>Ajourhållning av de allmänna kartorna. Hela landet. Löpande utifrån tillgång till bildmaterial. Före löv.</a:t>
            </a:r>
          </a:p>
          <a:p>
            <a:pPr marL="342900" indent="-342900">
              <a:buFont typeface="Arial" panose="020B0604020202020204" pitchFamily="34" charset="0"/>
              <a:buChar char="•"/>
            </a:pPr>
            <a:r>
              <a:rPr lang="sv-SE" sz="1800" dirty="0"/>
              <a:t>Underlag för markstöd vid </a:t>
            </a:r>
            <a:r>
              <a:rPr lang="sv-SE" sz="1800" dirty="0" err="1"/>
              <a:t>rektifiering</a:t>
            </a:r>
            <a:r>
              <a:rPr lang="sv-SE" sz="1800" dirty="0"/>
              <a:t> av satellitbilder. Hela landet.</a:t>
            </a:r>
          </a:p>
          <a:p>
            <a:pPr marL="342900" indent="-342900">
              <a:buFont typeface="Arial" panose="020B0604020202020204" pitchFamily="34" charset="0"/>
              <a:buChar char="•"/>
            </a:pPr>
            <a:r>
              <a:rPr lang="sv-SE" sz="1800" dirty="0"/>
              <a:t>Underlag för skogsbruksplanering i hela landet. Årligen, helt två ggr (före och efter lövsprickningen)</a:t>
            </a:r>
          </a:p>
          <a:p>
            <a:pPr marL="342900" indent="-342900">
              <a:buFont typeface="Arial" panose="020B0604020202020204" pitchFamily="34" charset="0"/>
              <a:buChar char="•"/>
            </a:pPr>
            <a:r>
              <a:rPr lang="sv-SE" sz="1800" dirty="0"/>
              <a:t>Ajourhållning av sjökort längs Sveriges vattenvägar, större sjöar och kustområden. Löpande utifrån tillgång till bildmaterial.</a:t>
            </a:r>
          </a:p>
          <a:p>
            <a:pPr marL="342900" indent="-342900">
              <a:buFont typeface="Arial" panose="020B0604020202020204" pitchFamily="34" charset="0"/>
              <a:buChar char="•"/>
            </a:pPr>
            <a:r>
              <a:rPr lang="sv-SE" sz="1800" dirty="0"/>
              <a:t>Underlag för kartering (tex. Geologi). Hela landet (gärna före lövsprickningen)</a:t>
            </a:r>
          </a:p>
          <a:p>
            <a:pPr marL="342900" indent="-342900">
              <a:buFont typeface="Arial" panose="020B0604020202020204" pitchFamily="34" charset="0"/>
              <a:buChar char="•"/>
            </a:pPr>
            <a:r>
              <a:rPr lang="sv-SE" sz="1800" dirty="0"/>
              <a:t>Ajourhållning av primär-/baskarta, både i 2D och 3D. Företrädesvis bebyggda områden både före och efter lövsprickningen.</a:t>
            </a:r>
          </a:p>
          <a:p>
            <a:pPr marL="342900" indent="-342900">
              <a:buFont typeface="Arial" panose="020B0604020202020204" pitchFamily="34" charset="0"/>
              <a:buChar char="•"/>
            </a:pPr>
            <a:r>
              <a:rPr lang="sv-SE" sz="1800" dirty="0"/>
              <a:t>Bakgrund i kartapplikationer och handläggningsstöd samt för bygglovshantering. Årligen. Gärna med hög överlappning.</a:t>
            </a:r>
          </a:p>
          <a:p>
            <a:pPr marL="342900" indent="-342900">
              <a:buFont typeface="Arial" panose="020B0604020202020204" pitchFamily="34" charset="0"/>
              <a:buChar char="•"/>
            </a:pPr>
            <a:r>
              <a:rPr lang="sv-SE" sz="1800" dirty="0"/>
              <a:t>3D-analyser och beräkningar av (byggnads)volymer, framställning av 3D-modeller, mm.</a:t>
            </a:r>
          </a:p>
          <a:p>
            <a:pPr marL="342900" indent="-342900">
              <a:buFont typeface="Arial" panose="020B0604020202020204" pitchFamily="34" charset="0"/>
              <a:buChar char="•"/>
            </a:pPr>
            <a:endParaRPr lang="sv-SE" sz="1800" dirty="0"/>
          </a:p>
        </p:txBody>
      </p:sp>
      <p:pic>
        <p:nvPicPr>
          <p:cNvPr id="8" name="Bildobjekt 7" descr="En bild som visar plan, utomhus, himmel, flygplan&#10;&#10;Beskrivning genererad med mycket hög exakthet">
            <a:extLst>
              <a:ext uri="{FF2B5EF4-FFF2-40B4-BE49-F238E27FC236}">
                <a16:creationId xmlns:a16="http://schemas.microsoft.com/office/drawing/2014/main" id="{96097218-9CE4-449D-9D3B-6557EE2F8C23}"/>
              </a:ext>
            </a:extLst>
          </p:cNvPr>
          <p:cNvPicPr>
            <a:picLocks noChangeAspect="1"/>
          </p:cNvPicPr>
          <p:nvPr/>
        </p:nvPicPr>
        <p:blipFill rotWithShape="1">
          <a:blip r:embed="rId3"/>
          <a:srcRect l="42196" t="1" r="21689" b="1"/>
          <a:stretch/>
        </p:blipFill>
        <p:spPr>
          <a:xfrm>
            <a:off x="8085221" y="376266"/>
            <a:ext cx="4106779" cy="6481734"/>
          </a:xfrm>
          <a:prstGeom prst="rect">
            <a:avLst/>
          </a:prstGeom>
          <a:ln>
            <a:noFill/>
          </a:ln>
          <a:effectLst/>
        </p:spPr>
      </p:pic>
    </p:spTree>
    <p:extLst>
      <p:ext uri="{BB962C8B-B14F-4D97-AF65-F5344CB8AC3E}">
        <p14:creationId xmlns:p14="http://schemas.microsoft.com/office/powerpoint/2010/main" val="340125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sz="2800" dirty="0"/>
              <a:t>Flygskannad Laserdata – behov</a:t>
            </a:r>
          </a:p>
        </p:txBody>
      </p:sp>
      <p:sp>
        <p:nvSpPr>
          <p:cNvPr id="3" name="Platshållare för innehåll 2">
            <a:extLst>
              <a:ext uri="{FF2B5EF4-FFF2-40B4-BE49-F238E27FC236}">
                <a16:creationId xmlns:a16="http://schemas.microsoft.com/office/drawing/2014/main" id="{A3DABE29-C9BB-4C2B-B311-AF07A50A7A99}"/>
              </a:ext>
            </a:extLst>
          </p:cNvPr>
          <p:cNvSpPr>
            <a:spLocks noGrp="1"/>
          </p:cNvSpPr>
          <p:nvPr>
            <p:ph idx="1"/>
          </p:nvPr>
        </p:nvSpPr>
        <p:spPr>
          <a:xfrm>
            <a:off x="612569" y="1415133"/>
            <a:ext cx="7123736" cy="4874803"/>
          </a:xfrm>
        </p:spPr>
        <p:txBody>
          <a:bodyPr/>
          <a:lstStyle/>
          <a:p>
            <a:pPr marL="342900" indent="-342900">
              <a:buFont typeface="Arial" panose="020B0604020202020204" pitchFamily="34" charset="0"/>
              <a:buChar char="•"/>
            </a:pPr>
            <a:r>
              <a:rPr lang="sv-SE" sz="1800" dirty="0"/>
              <a:t>Identifikation av stenmurar, solitärträd, vatten och åkerkanter.  Hela landet före lövsprickningen. </a:t>
            </a:r>
          </a:p>
          <a:p>
            <a:pPr marL="342900" indent="-342900">
              <a:buFont typeface="Arial" panose="020B0604020202020204" pitchFamily="34" charset="0"/>
              <a:buChar char="•"/>
            </a:pPr>
            <a:r>
              <a:rPr lang="sv-SE" sz="1800" dirty="0"/>
              <a:t>Ajourhållning av markhöjdmodellen för vidare bearbetning. Hela landet före lövsprickningen.</a:t>
            </a:r>
          </a:p>
          <a:p>
            <a:pPr marL="342900" indent="-342900">
              <a:buFont typeface="Arial" panose="020B0604020202020204" pitchFamily="34" charset="0"/>
              <a:buChar char="•"/>
            </a:pPr>
            <a:r>
              <a:rPr lang="sv-SE" sz="1800" dirty="0" err="1"/>
              <a:t>Ortokorrigering</a:t>
            </a:r>
            <a:r>
              <a:rPr lang="sv-SE" sz="1800" dirty="0"/>
              <a:t> av satellitdata. Hela landet före lövsprickningen.</a:t>
            </a:r>
          </a:p>
          <a:p>
            <a:pPr marL="342900" indent="-342900">
              <a:buFont typeface="Arial" panose="020B0604020202020204" pitchFamily="34" charset="0"/>
              <a:buChar char="•"/>
            </a:pPr>
            <a:r>
              <a:rPr lang="sv-SE" sz="1800" dirty="0"/>
              <a:t>Underlag för skoglig grunddata. Hela landet.</a:t>
            </a:r>
          </a:p>
          <a:p>
            <a:pPr marL="342900" indent="-342900">
              <a:buFont typeface="Arial" panose="020B0604020202020204" pitchFamily="34" charset="0"/>
              <a:buChar char="•"/>
            </a:pPr>
            <a:r>
              <a:rPr lang="sv-SE" sz="1800" dirty="0"/>
              <a:t>Ajourhållning av sjökort längs Sveriges vattenvägar, större sjöar och kustområden. Löpande utifrån tillgång till bildmaterial.</a:t>
            </a:r>
          </a:p>
          <a:p>
            <a:pPr marL="342900" indent="-342900">
              <a:buFont typeface="Arial" panose="020B0604020202020204" pitchFamily="34" charset="0"/>
              <a:buChar char="•"/>
            </a:pPr>
            <a:r>
              <a:rPr lang="sv-SE" sz="1800" dirty="0"/>
              <a:t>Underlag för kartering (tex. Geologi). Hela landet (gärna före lövsprickningen)</a:t>
            </a:r>
          </a:p>
          <a:p>
            <a:pPr marL="342900" indent="-342900">
              <a:buFont typeface="Arial" panose="020B0604020202020204" pitchFamily="34" charset="0"/>
              <a:buChar char="•"/>
            </a:pPr>
            <a:r>
              <a:rPr lang="sv-SE" sz="1800" dirty="0"/>
              <a:t>Underlag för kommuntäckande produkter i form av </a:t>
            </a:r>
            <a:r>
              <a:rPr lang="sv-SE" sz="1800" dirty="0" err="1"/>
              <a:t>terrängdataset</a:t>
            </a:r>
            <a:r>
              <a:rPr lang="sv-SE" sz="1800" dirty="0"/>
              <a:t> av olika slag</a:t>
            </a:r>
          </a:p>
          <a:p>
            <a:pPr marL="342900" indent="-342900">
              <a:buFont typeface="Arial" panose="020B0604020202020204" pitchFamily="34" charset="0"/>
              <a:buChar char="•"/>
            </a:pPr>
            <a:r>
              <a:rPr lang="sv-SE" sz="1800" dirty="0"/>
              <a:t>Framställning av 3D-visualiseringar och 3D-modeller för höjdsättning av kartdata, volymberäkningar, översvämningsrisker, etc.</a:t>
            </a:r>
          </a:p>
          <a:p>
            <a:pPr marL="342900" indent="-342900">
              <a:buFont typeface="Arial" panose="020B0604020202020204" pitchFamily="34" charset="0"/>
              <a:buChar char="•"/>
            </a:pPr>
            <a:endParaRPr lang="sv-SE" sz="1800" dirty="0"/>
          </a:p>
          <a:p>
            <a:pPr marL="342900" indent="-342900">
              <a:buFont typeface="Arial" panose="020B0604020202020204" pitchFamily="34" charset="0"/>
              <a:buChar char="•"/>
            </a:pPr>
            <a:endParaRPr lang="sv-SE" sz="1800" dirty="0"/>
          </a:p>
          <a:p>
            <a:pPr marL="342900" indent="-342900">
              <a:buFont typeface="Arial" panose="020B0604020202020204" pitchFamily="34" charset="0"/>
              <a:buChar char="•"/>
            </a:pPr>
            <a:endParaRPr lang="sv-SE" sz="1800" dirty="0"/>
          </a:p>
          <a:p>
            <a:pPr marL="342900" indent="-342900">
              <a:buFont typeface="Arial" panose="020B0604020202020204" pitchFamily="34" charset="0"/>
              <a:buChar char="•"/>
            </a:pPr>
            <a:endParaRPr lang="sv-SE" sz="1800" dirty="0"/>
          </a:p>
          <a:p>
            <a:pPr marL="342900" indent="-342900">
              <a:buFont typeface="Arial" panose="020B0604020202020204" pitchFamily="34" charset="0"/>
              <a:buChar char="•"/>
            </a:pPr>
            <a:endParaRPr lang="sv-SE" sz="1800" dirty="0"/>
          </a:p>
        </p:txBody>
      </p:sp>
      <p:pic>
        <p:nvPicPr>
          <p:cNvPr id="4" name="Bildobjekt 3">
            <a:extLst>
              <a:ext uri="{FF2B5EF4-FFF2-40B4-BE49-F238E27FC236}">
                <a16:creationId xmlns:a16="http://schemas.microsoft.com/office/drawing/2014/main" id="{EA642D74-5F7F-4B64-AD38-89D17BC160E9}"/>
              </a:ext>
            </a:extLst>
          </p:cNvPr>
          <p:cNvPicPr>
            <a:picLocks noChangeAspect="1"/>
          </p:cNvPicPr>
          <p:nvPr/>
        </p:nvPicPr>
        <p:blipFill rotWithShape="1">
          <a:blip r:embed="rId3"/>
          <a:srcRect l="3816" t="765" r="57971" b="-765"/>
          <a:stretch/>
        </p:blipFill>
        <p:spPr>
          <a:xfrm>
            <a:off x="7736305" y="380246"/>
            <a:ext cx="4455695" cy="6477754"/>
          </a:xfrm>
          <a:prstGeom prst="rect">
            <a:avLst/>
          </a:prstGeom>
        </p:spPr>
      </p:pic>
    </p:spTree>
    <p:extLst>
      <p:ext uri="{BB962C8B-B14F-4D97-AF65-F5344CB8AC3E}">
        <p14:creationId xmlns:p14="http://schemas.microsoft.com/office/powerpoint/2010/main" val="1540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sz="2800" dirty="0"/>
              <a:t>Flygbildsinsamling – södra Sverige</a:t>
            </a:r>
          </a:p>
        </p:txBody>
      </p:sp>
      <p:pic>
        <p:nvPicPr>
          <p:cNvPr id="4" name="Bildobjekt 3">
            <a:extLst>
              <a:ext uri="{FF2B5EF4-FFF2-40B4-BE49-F238E27FC236}">
                <a16:creationId xmlns:a16="http://schemas.microsoft.com/office/drawing/2014/main" id="{50B93CDA-7BB9-40B8-813F-6EDAC13A6810}"/>
              </a:ext>
            </a:extLst>
          </p:cNvPr>
          <p:cNvPicPr>
            <a:picLocks noChangeAspect="1"/>
          </p:cNvPicPr>
          <p:nvPr/>
        </p:nvPicPr>
        <p:blipFill>
          <a:blip r:embed="rId3"/>
          <a:stretch>
            <a:fillRect/>
          </a:stretch>
        </p:blipFill>
        <p:spPr>
          <a:xfrm>
            <a:off x="612569" y="1272619"/>
            <a:ext cx="10772503" cy="5229441"/>
          </a:xfrm>
          <a:prstGeom prst="rect">
            <a:avLst/>
          </a:prstGeom>
          <a:ln>
            <a:noFill/>
          </a:ln>
          <a:effectLst>
            <a:outerShdw blurRad="292100" dist="139700" dir="2700000" algn="tl" rotWithShape="0">
              <a:srgbClr val="333333">
                <a:alpha val="65000"/>
              </a:srgbClr>
            </a:outerShdw>
          </a:effectLst>
        </p:spPr>
      </p:pic>
      <p:pic>
        <p:nvPicPr>
          <p:cNvPr id="8" name="Bildobjekt 7">
            <a:extLst>
              <a:ext uri="{FF2B5EF4-FFF2-40B4-BE49-F238E27FC236}">
                <a16:creationId xmlns:a16="http://schemas.microsoft.com/office/drawing/2014/main" id="{5D592C94-EB6A-4753-A8B8-637D338F620B}"/>
              </a:ext>
            </a:extLst>
          </p:cNvPr>
          <p:cNvPicPr>
            <a:picLocks noChangeAspect="1"/>
          </p:cNvPicPr>
          <p:nvPr/>
        </p:nvPicPr>
        <p:blipFill>
          <a:blip r:embed="rId4"/>
          <a:stretch>
            <a:fillRect/>
          </a:stretch>
        </p:blipFill>
        <p:spPr>
          <a:xfrm>
            <a:off x="2825077" y="1420398"/>
            <a:ext cx="2197135" cy="2331493"/>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939447C3-04B3-4515-BB0A-ED57B043B45B}"/>
              </a:ext>
            </a:extLst>
          </p:cNvPr>
          <p:cNvPicPr>
            <a:picLocks noChangeAspect="1"/>
          </p:cNvPicPr>
          <p:nvPr/>
        </p:nvPicPr>
        <p:blipFill>
          <a:blip r:embed="rId5"/>
          <a:stretch>
            <a:fillRect/>
          </a:stretch>
        </p:blipFill>
        <p:spPr>
          <a:xfrm>
            <a:off x="7842246" y="3429000"/>
            <a:ext cx="2210899" cy="2331493"/>
          </a:xfrm>
          <a:prstGeom prst="rect">
            <a:avLst/>
          </a:prstGeom>
          <a:ln>
            <a:noFill/>
          </a:ln>
          <a:effectLst>
            <a:outerShdw blurRad="292100" dist="139700" dir="2700000" algn="tl" rotWithShape="0">
              <a:srgbClr val="333333">
                <a:alpha val="65000"/>
              </a:srgbClr>
            </a:outerShdw>
          </a:effectLst>
        </p:spPr>
      </p:pic>
      <p:sp>
        <p:nvSpPr>
          <p:cNvPr id="9" name="Ellips 8">
            <a:extLst>
              <a:ext uri="{FF2B5EF4-FFF2-40B4-BE49-F238E27FC236}">
                <a16:creationId xmlns:a16="http://schemas.microsoft.com/office/drawing/2014/main" id="{9761F912-A865-4445-AEDD-24AC8D21BCFC}"/>
              </a:ext>
            </a:extLst>
          </p:cNvPr>
          <p:cNvSpPr/>
          <p:nvPr/>
        </p:nvSpPr>
        <p:spPr>
          <a:xfrm>
            <a:off x="3639554" y="2298787"/>
            <a:ext cx="439152" cy="33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Ellips 9">
            <a:extLst>
              <a:ext uri="{FF2B5EF4-FFF2-40B4-BE49-F238E27FC236}">
                <a16:creationId xmlns:a16="http://schemas.microsoft.com/office/drawing/2014/main" id="{0F44C49E-2098-4ADD-943D-4FB3D86E6FBF}"/>
              </a:ext>
            </a:extLst>
          </p:cNvPr>
          <p:cNvSpPr/>
          <p:nvPr/>
        </p:nvSpPr>
        <p:spPr>
          <a:xfrm>
            <a:off x="8640680" y="4316160"/>
            <a:ext cx="439152" cy="33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Ellips 10">
            <a:extLst>
              <a:ext uri="{FF2B5EF4-FFF2-40B4-BE49-F238E27FC236}">
                <a16:creationId xmlns:a16="http://schemas.microsoft.com/office/drawing/2014/main" id="{19AFDA27-FEA9-4997-B91D-C4FBB4363057}"/>
              </a:ext>
            </a:extLst>
          </p:cNvPr>
          <p:cNvSpPr/>
          <p:nvPr/>
        </p:nvSpPr>
        <p:spPr>
          <a:xfrm>
            <a:off x="3655940" y="2795482"/>
            <a:ext cx="439152" cy="33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946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140C529-924B-4FB4-A026-024A168E351A}"/>
              </a:ext>
            </a:extLst>
          </p:cNvPr>
          <p:cNvPicPr>
            <a:picLocks noChangeAspect="1"/>
          </p:cNvPicPr>
          <p:nvPr/>
        </p:nvPicPr>
        <p:blipFill>
          <a:blip r:embed="rId3"/>
          <a:stretch>
            <a:fillRect/>
          </a:stretch>
        </p:blipFill>
        <p:spPr>
          <a:xfrm>
            <a:off x="7114336" y="3971799"/>
            <a:ext cx="2162545" cy="2406422"/>
          </a:xfrm>
          <a:prstGeom prst="rect">
            <a:avLst/>
          </a:prstGeom>
          <a:ln>
            <a:noFill/>
          </a:ln>
          <a:effectLst>
            <a:outerShdw blurRad="292100" dist="139700" dir="2700000" algn="tl" rotWithShape="0">
              <a:srgbClr val="333333">
                <a:alpha val="65000"/>
              </a:srgbClr>
            </a:outerShdw>
          </a:effectLst>
        </p:spPr>
      </p:pic>
      <p:pic>
        <p:nvPicPr>
          <p:cNvPr id="3" name="Bildobjekt 2" descr="En bild som visar karta&#10;&#10;Automatiskt genererad beskrivning">
            <a:extLst>
              <a:ext uri="{FF2B5EF4-FFF2-40B4-BE49-F238E27FC236}">
                <a16:creationId xmlns:a16="http://schemas.microsoft.com/office/drawing/2014/main" id="{959BD020-0F0D-4041-972B-38C54E2D7DAD}"/>
              </a:ext>
            </a:extLst>
          </p:cNvPr>
          <p:cNvPicPr>
            <a:picLocks noChangeAspect="1"/>
          </p:cNvPicPr>
          <p:nvPr/>
        </p:nvPicPr>
        <p:blipFill>
          <a:blip r:embed="rId4"/>
          <a:stretch>
            <a:fillRect/>
          </a:stretch>
        </p:blipFill>
        <p:spPr>
          <a:xfrm>
            <a:off x="612568" y="1444461"/>
            <a:ext cx="6334829" cy="4896184"/>
          </a:xfrm>
          <a:prstGeom prst="rect">
            <a:avLst/>
          </a:prstGeom>
          <a:ln>
            <a:noFill/>
          </a:ln>
          <a:effectLst>
            <a:outerShdw blurRad="292100" dist="139700" dir="2700000" algn="tl" rotWithShape="0">
              <a:srgbClr val="333333">
                <a:alpha val="65000"/>
              </a:srgbClr>
            </a:outerShdw>
          </a:effectLst>
        </p:spPr>
      </p:pic>
      <p:pic>
        <p:nvPicPr>
          <p:cNvPr id="4" name="Bildobjekt 3" descr="En bild som visar text&#10;&#10;Automatiskt genererad beskrivning">
            <a:extLst>
              <a:ext uri="{FF2B5EF4-FFF2-40B4-BE49-F238E27FC236}">
                <a16:creationId xmlns:a16="http://schemas.microsoft.com/office/drawing/2014/main" id="{406A9457-3C97-4B6D-81BE-119424CF488A}"/>
              </a:ext>
            </a:extLst>
          </p:cNvPr>
          <p:cNvPicPr>
            <a:picLocks noChangeAspect="1"/>
          </p:cNvPicPr>
          <p:nvPr/>
        </p:nvPicPr>
        <p:blipFill>
          <a:blip r:embed="rId5"/>
          <a:stretch>
            <a:fillRect/>
          </a:stretch>
        </p:blipFill>
        <p:spPr>
          <a:xfrm>
            <a:off x="7114336" y="1444461"/>
            <a:ext cx="2162545" cy="2411631"/>
          </a:xfrm>
          <a:prstGeom prst="rect">
            <a:avLst/>
          </a:prstGeom>
          <a:ln>
            <a:noFill/>
          </a:ln>
          <a:effectLst>
            <a:outerShdw blurRad="292100" dist="139700" dir="2700000" algn="tl" rotWithShape="0">
              <a:srgbClr val="333333">
                <a:alpha val="65000"/>
              </a:srgbClr>
            </a:outerShdw>
          </a:effectLst>
        </p:spPr>
      </p:pic>
      <p:pic>
        <p:nvPicPr>
          <p:cNvPr id="6" name="Bildobjekt 5" descr="En bild som visar karta&#10;&#10;Automatiskt genererad beskrivning">
            <a:extLst>
              <a:ext uri="{FF2B5EF4-FFF2-40B4-BE49-F238E27FC236}">
                <a16:creationId xmlns:a16="http://schemas.microsoft.com/office/drawing/2014/main" id="{12927280-D134-408D-9C8E-4A55443CDAE4}"/>
              </a:ext>
            </a:extLst>
          </p:cNvPr>
          <p:cNvPicPr>
            <a:picLocks noChangeAspect="1"/>
          </p:cNvPicPr>
          <p:nvPr/>
        </p:nvPicPr>
        <p:blipFill rotWithShape="1">
          <a:blip r:embed="rId6"/>
          <a:srcRect r="26819"/>
          <a:stretch/>
        </p:blipFill>
        <p:spPr>
          <a:xfrm>
            <a:off x="9383806" y="1444461"/>
            <a:ext cx="2355215" cy="4896184"/>
          </a:xfrm>
          <a:prstGeom prst="rect">
            <a:avLst/>
          </a:prstGeom>
          <a:ln>
            <a:noFill/>
          </a:ln>
          <a:effectLst>
            <a:outerShdw blurRad="292100" dist="139700" dir="2700000" algn="tl" rotWithShape="0">
              <a:srgbClr val="333333">
                <a:alpha val="65000"/>
              </a:srgbClr>
            </a:outerShdw>
          </a:effectLst>
        </p:spPr>
      </p:pic>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a:xfrm>
            <a:off x="612569" y="723207"/>
            <a:ext cx="10515600" cy="549412"/>
          </a:xfrm>
        </p:spPr>
        <p:txBody>
          <a:bodyPr vert="horz" lIns="0" tIns="0" rIns="0" bIns="0" rtlCol="0" anchor="t" anchorCtr="0">
            <a:noAutofit/>
          </a:bodyPr>
          <a:lstStyle/>
          <a:p>
            <a:r>
              <a:rPr lang="sv-SE" sz="2800" dirty="0"/>
              <a:t>Flygbildsinsamling – Norra Sverige</a:t>
            </a:r>
          </a:p>
        </p:txBody>
      </p:sp>
      <p:sp>
        <p:nvSpPr>
          <p:cNvPr id="11" name="Rektangel 10">
            <a:extLst>
              <a:ext uri="{FF2B5EF4-FFF2-40B4-BE49-F238E27FC236}">
                <a16:creationId xmlns:a16="http://schemas.microsoft.com/office/drawing/2014/main" id="{7DD669EE-C767-4261-9F16-54521CC7B2BA}"/>
              </a:ext>
            </a:extLst>
          </p:cNvPr>
          <p:cNvSpPr/>
          <p:nvPr/>
        </p:nvSpPr>
        <p:spPr>
          <a:xfrm>
            <a:off x="7128194" y="1614645"/>
            <a:ext cx="2148688" cy="2241447"/>
          </a:xfrm>
          <a:prstGeom prst="rect">
            <a:avLst/>
          </a:prstGeom>
          <a:solidFill>
            <a:srgbClr val="2D7CA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 name="Rektangel 6">
            <a:extLst>
              <a:ext uri="{FF2B5EF4-FFF2-40B4-BE49-F238E27FC236}">
                <a16:creationId xmlns:a16="http://schemas.microsoft.com/office/drawing/2014/main" id="{9406DEDF-AF87-4C5C-B881-CB02EDC2C8D6}"/>
              </a:ext>
            </a:extLst>
          </p:cNvPr>
          <p:cNvSpPr/>
          <p:nvPr/>
        </p:nvSpPr>
        <p:spPr>
          <a:xfrm>
            <a:off x="612568" y="1444461"/>
            <a:ext cx="3772943" cy="1912350"/>
          </a:xfrm>
          <a:prstGeom prst="rect">
            <a:avLst/>
          </a:prstGeom>
          <a:solidFill>
            <a:srgbClr val="2D7CA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Ellips 7">
            <a:extLst>
              <a:ext uri="{FF2B5EF4-FFF2-40B4-BE49-F238E27FC236}">
                <a16:creationId xmlns:a16="http://schemas.microsoft.com/office/drawing/2014/main" id="{D2CE0217-4225-413C-8BAE-254C7321DE7B}"/>
              </a:ext>
            </a:extLst>
          </p:cNvPr>
          <p:cNvSpPr/>
          <p:nvPr/>
        </p:nvSpPr>
        <p:spPr>
          <a:xfrm>
            <a:off x="7898733" y="2346158"/>
            <a:ext cx="439152" cy="33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ektangel 11">
            <a:extLst>
              <a:ext uri="{FF2B5EF4-FFF2-40B4-BE49-F238E27FC236}">
                <a16:creationId xmlns:a16="http://schemas.microsoft.com/office/drawing/2014/main" id="{502D67A6-4C89-4338-9C6F-0484EE5D6C5A}"/>
              </a:ext>
            </a:extLst>
          </p:cNvPr>
          <p:cNvSpPr/>
          <p:nvPr/>
        </p:nvSpPr>
        <p:spPr>
          <a:xfrm>
            <a:off x="7128194" y="4168334"/>
            <a:ext cx="2106043" cy="2166295"/>
          </a:xfrm>
          <a:prstGeom prst="rect">
            <a:avLst/>
          </a:prstGeom>
          <a:solidFill>
            <a:srgbClr val="92D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 name="Ellips 8">
            <a:extLst>
              <a:ext uri="{FF2B5EF4-FFF2-40B4-BE49-F238E27FC236}">
                <a16:creationId xmlns:a16="http://schemas.microsoft.com/office/drawing/2014/main" id="{655E6473-D179-443A-82D9-B1368B7E4F26}"/>
              </a:ext>
            </a:extLst>
          </p:cNvPr>
          <p:cNvSpPr/>
          <p:nvPr/>
        </p:nvSpPr>
        <p:spPr>
          <a:xfrm>
            <a:off x="7898733" y="4886826"/>
            <a:ext cx="439152" cy="33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Ellips 9">
            <a:extLst>
              <a:ext uri="{FF2B5EF4-FFF2-40B4-BE49-F238E27FC236}">
                <a16:creationId xmlns:a16="http://schemas.microsoft.com/office/drawing/2014/main" id="{64D6B0BA-B7D3-49B9-B373-A428051D1006}"/>
              </a:ext>
            </a:extLst>
          </p:cNvPr>
          <p:cNvSpPr/>
          <p:nvPr/>
        </p:nvSpPr>
        <p:spPr>
          <a:xfrm>
            <a:off x="7898733" y="5413539"/>
            <a:ext cx="523372" cy="33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40387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sz="2800" dirty="0"/>
              <a:t>laserskanning</a:t>
            </a:r>
          </a:p>
        </p:txBody>
      </p:sp>
      <p:pic>
        <p:nvPicPr>
          <p:cNvPr id="3" name="Bildobjekt 2">
            <a:extLst>
              <a:ext uri="{FF2B5EF4-FFF2-40B4-BE49-F238E27FC236}">
                <a16:creationId xmlns:a16="http://schemas.microsoft.com/office/drawing/2014/main" id="{E802E9C6-BB52-4339-9306-DDDC0F16783A}"/>
              </a:ext>
            </a:extLst>
          </p:cNvPr>
          <p:cNvPicPr>
            <a:picLocks noChangeAspect="1"/>
          </p:cNvPicPr>
          <p:nvPr/>
        </p:nvPicPr>
        <p:blipFill>
          <a:blip r:embed="rId3"/>
          <a:stretch>
            <a:fillRect/>
          </a:stretch>
        </p:blipFill>
        <p:spPr>
          <a:xfrm>
            <a:off x="612568" y="1272619"/>
            <a:ext cx="9920759" cy="5229440"/>
          </a:xfrm>
          <a:prstGeom prst="rect">
            <a:avLst/>
          </a:prstGeom>
          <a:ln>
            <a:noFill/>
          </a:ln>
          <a:effectLst>
            <a:outerShdw blurRad="292100" dist="139700" dir="2700000" algn="tl" rotWithShape="0">
              <a:srgbClr val="333333">
                <a:alpha val="65000"/>
              </a:srgbClr>
            </a:outerShdw>
          </a:effectLst>
        </p:spPr>
      </p:pic>
      <p:sp>
        <p:nvSpPr>
          <p:cNvPr id="4" name="Frihandsfigur: Form 3">
            <a:extLst>
              <a:ext uri="{FF2B5EF4-FFF2-40B4-BE49-F238E27FC236}">
                <a16:creationId xmlns:a16="http://schemas.microsoft.com/office/drawing/2014/main" id="{6773BCAF-660D-4EE9-AE67-B1BCBCA37F29}"/>
              </a:ext>
            </a:extLst>
          </p:cNvPr>
          <p:cNvSpPr/>
          <p:nvPr/>
        </p:nvSpPr>
        <p:spPr>
          <a:xfrm>
            <a:off x="4999121" y="3621505"/>
            <a:ext cx="354931" cy="992606"/>
          </a:xfrm>
          <a:custGeom>
            <a:avLst/>
            <a:gdLst>
              <a:gd name="connsiteX0" fmla="*/ 354931 w 354931"/>
              <a:gd name="connsiteY0" fmla="*/ 0 h 992606"/>
              <a:gd name="connsiteX1" fmla="*/ 348916 w 354931"/>
              <a:gd name="connsiteY1" fmla="*/ 30079 h 992606"/>
              <a:gd name="connsiteX2" fmla="*/ 336884 w 354931"/>
              <a:gd name="connsiteY2" fmla="*/ 120316 h 992606"/>
              <a:gd name="connsiteX3" fmla="*/ 312821 w 354931"/>
              <a:gd name="connsiteY3" fmla="*/ 174458 h 992606"/>
              <a:gd name="connsiteX4" fmla="*/ 294773 w 354931"/>
              <a:gd name="connsiteY4" fmla="*/ 180474 h 992606"/>
              <a:gd name="connsiteX5" fmla="*/ 276726 w 354931"/>
              <a:gd name="connsiteY5" fmla="*/ 198521 h 992606"/>
              <a:gd name="connsiteX6" fmla="*/ 258679 w 354931"/>
              <a:gd name="connsiteY6" fmla="*/ 204537 h 992606"/>
              <a:gd name="connsiteX7" fmla="*/ 240631 w 354931"/>
              <a:gd name="connsiteY7" fmla="*/ 216569 h 992606"/>
              <a:gd name="connsiteX8" fmla="*/ 228600 w 354931"/>
              <a:gd name="connsiteY8" fmla="*/ 264695 h 992606"/>
              <a:gd name="connsiteX9" fmla="*/ 216568 w 354931"/>
              <a:gd name="connsiteY9" fmla="*/ 300790 h 992606"/>
              <a:gd name="connsiteX10" fmla="*/ 204537 w 354931"/>
              <a:gd name="connsiteY10" fmla="*/ 336885 h 992606"/>
              <a:gd name="connsiteX11" fmla="*/ 198521 w 354931"/>
              <a:gd name="connsiteY11" fmla="*/ 354932 h 992606"/>
              <a:gd name="connsiteX12" fmla="*/ 186489 w 354931"/>
              <a:gd name="connsiteY12" fmla="*/ 451185 h 992606"/>
              <a:gd name="connsiteX13" fmla="*/ 168442 w 354931"/>
              <a:gd name="connsiteY13" fmla="*/ 493295 h 992606"/>
              <a:gd name="connsiteX14" fmla="*/ 156410 w 354931"/>
              <a:gd name="connsiteY14" fmla="*/ 529390 h 992606"/>
              <a:gd name="connsiteX15" fmla="*/ 144379 w 354931"/>
              <a:gd name="connsiteY15" fmla="*/ 565485 h 992606"/>
              <a:gd name="connsiteX16" fmla="*/ 138363 w 354931"/>
              <a:gd name="connsiteY16" fmla="*/ 583532 h 992606"/>
              <a:gd name="connsiteX17" fmla="*/ 132347 w 354931"/>
              <a:gd name="connsiteY17" fmla="*/ 607595 h 992606"/>
              <a:gd name="connsiteX18" fmla="*/ 126331 w 354931"/>
              <a:gd name="connsiteY18" fmla="*/ 625643 h 992606"/>
              <a:gd name="connsiteX19" fmla="*/ 120316 w 354931"/>
              <a:gd name="connsiteY19" fmla="*/ 649706 h 992606"/>
              <a:gd name="connsiteX20" fmla="*/ 108284 w 354931"/>
              <a:gd name="connsiteY20" fmla="*/ 667753 h 992606"/>
              <a:gd name="connsiteX21" fmla="*/ 102268 w 354931"/>
              <a:gd name="connsiteY21" fmla="*/ 685800 h 992606"/>
              <a:gd name="connsiteX22" fmla="*/ 78205 w 354931"/>
              <a:gd name="connsiteY22" fmla="*/ 721895 h 992606"/>
              <a:gd name="connsiteX23" fmla="*/ 72189 w 354931"/>
              <a:gd name="connsiteY23" fmla="*/ 739943 h 992606"/>
              <a:gd name="connsiteX24" fmla="*/ 60158 w 354931"/>
              <a:gd name="connsiteY24" fmla="*/ 818148 h 992606"/>
              <a:gd name="connsiteX25" fmla="*/ 42110 w 354931"/>
              <a:gd name="connsiteY25" fmla="*/ 842211 h 992606"/>
              <a:gd name="connsiteX26" fmla="*/ 18047 w 354931"/>
              <a:gd name="connsiteY26" fmla="*/ 884321 h 992606"/>
              <a:gd name="connsiteX27" fmla="*/ 0 w 354931"/>
              <a:gd name="connsiteY27" fmla="*/ 920416 h 992606"/>
              <a:gd name="connsiteX28" fmla="*/ 24063 w 354931"/>
              <a:gd name="connsiteY28" fmla="*/ 962527 h 992606"/>
              <a:gd name="connsiteX29" fmla="*/ 18047 w 354931"/>
              <a:gd name="connsiteY29" fmla="*/ 986590 h 992606"/>
              <a:gd name="connsiteX30" fmla="*/ 12031 w 354931"/>
              <a:gd name="connsiteY30" fmla="*/ 992606 h 99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4931" h="992606">
                <a:moveTo>
                  <a:pt x="354931" y="0"/>
                </a:moveTo>
                <a:cubicBezTo>
                  <a:pt x="352926" y="10026"/>
                  <a:pt x="350362" y="19957"/>
                  <a:pt x="348916" y="30079"/>
                </a:cubicBezTo>
                <a:cubicBezTo>
                  <a:pt x="345578" y="53443"/>
                  <a:pt x="343181" y="95128"/>
                  <a:pt x="336884" y="120316"/>
                </a:cubicBezTo>
                <a:cubicBezTo>
                  <a:pt x="334357" y="130424"/>
                  <a:pt x="325165" y="164583"/>
                  <a:pt x="312821" y="174458"/>
                </a:cubicBezTo>
                <a:cubicBezTo>
                  <a:pt x="307869" y="178419"/>
                  <a:pt x="300789" y="178469"/>
                  <a:pt x="294773" y="180474"/>
                </a:cubicBezTo>
                <a:cubicBezTo>
                  <a:pt x="288757" y="186490"/>
                  <a:pt x="283805" y="193802"/>
                  <a:pt x="276726" y="198521"/>
                </a:cubicBezTo>
                <a:cubicBezTo>
                  <a:pt x="271450" y="202038"/>
                  <a:pt x="264351" y="201701"/>
                  <a:pt x="258679" y="204537"/>
                </a:cubicBezTo>
                <a:cubicBezTo>
                  <a:pt x="252212" y="207771"/>
                  <a:pt x="246647" y="212558"/>
                  <a:pt x="240631" y="216569"/>
                </a:cubicBezTo>
                <a:cubicBezTo>
                  <a:pt x="222373" y="271349"/>
                  <a:pt x="250388" y="184808"/>
                  <a:pt x="228600" y="264695"/>
                </a:cubicBezTo>
                <a:cubicBezTo>
                  <a:pt x="225263" y="276931"/>
                  <a:pt x="220579" y="288758"/>
                  <a:pt x="216568" y="300790"/>
                </a:cubicBezTo>
                <a:lnTo>
                  <a:pt x="204537" y="336885"/>
                </a:lnTo>
                <a:lnTo>
                  <a:pt x="198521" y="354932"/>
                </a:lnTo>
                <a:cubicBezTo>
                  <a:pt x="196436" y="373699"/>
                  <a:pt x="190781" y="429726"/>
                  <a:pt x="186489" y="451185"/>
                </a:cubicBezTo>
                <a:cubicBezTo>
                  <a:pt x="182617" y="470546"/>
                  <a:pt x="176266" y="473734"/>
                  <a:pt x="168442" y="493295"/>
                </a:cubicBezTo>
                <a:cubicBezTo>
                  <a:pt x="163732" y="505070"/>
                  <a:pt x="160420" y="517358"/>
                  <a:pt x="156410" y="529390"/>
                </a:cubicBezTo>
                <a:lnTo>
                  <a:pt x="144379" y="565485"/>
                </a:lnTo>
                <a:cubicBezTo>
                  <a:pt x="142374" y="571501"/>
                  <a:pt x="139901" y="577380"/>
                  <a:pt x="138363" y="583532"/>
                </a:cubicBezTo>
                <a:cubicBezTo>
                  <a:pt x="136358" y="591553"/>
                  <a:pt x="134618" y="599645"/>
                  <a:pt x="132347" y="607595"/>
                </a:cubicBezTo>
                <a:cubicBezTo>
                  <a:pt x="130605" y="613692"/>
                  <a:pt x="128073" y="619546"/>
                  <a:pt x="126331" y="625643"/>
                </a:cubicBezTo>
                <a:cubicBezTo>
                  <a:pt x="124060" y="633593"/>
                  <a:pt x="123573" y="642107"/>
                  <a:pt x="120316" y="649706"/>
                </a:cubicBezTo>
                <a:cubicBezTo>
                  <a:pt x="117468" y="656351"/>
                  <a:pt x="111518" y="661286"/>
                  <a:pt x="108284" y="667753"/>
                </a:cubicBezTo>
                <a:cubicBezTo>
                  <a:pt x="105448" y="673425"/>
                  <a:pt x="105348" y="680257"/>
                  <a:pt x="102268" y="685800"/>
                </a:cubicBezTo>
                <a:cubicBezTo>
                  <a:pt x="95245" y="698440"/>
                  <a:pt x="78205" y="721895"/>
                  <a:pt x="78205" y="721895"/>
                </a:cubicBezTo>
                <a:cubicBezTo>
                  <a:pt x="76200" y="727911"/>
                  <a:pt x="73153" y="733675"/>
                  <a:pt x="72189" y="739943"/>
                </a:cubicBezTo>
                <a:cubicBezTo>
                  <a:pt x="71008" y="747620"/>
                  <a:pt x="70825" y="799481"/>
                  <a:pt x="60158" y="818148"/>
                </a:cubicBezTo>
                <a:cubicBezTo>
                  <a:pt x="55184" y="826853"/>
                  <a:pt x="47938" y="834052"/>
                  <a:pt x="42110" y="842211"/>
                </a:cubicBezTo>
                <a:cubicBezTo>
                  <a:pt x="21180" y="871512"/>
                  <a:pt x="38180" y="849087"/>
                  <a:pt x="18047" y="884321"/>
                </a:cubicBezTo>
                <a:cubicBezTo>
                  <a:pt x="-610" y="916972"/>
                  <a:pt x="11029" y="887330"/>
                  <a:pt x="0" y="920416"/>
                </a:cubicBezTo>
                <a:cubicBezTo>
                  <a:pt x="7327" y="930186"/>
                  <a:pt x="24063" y="947216"/>
                  <a:pt x="24063" y="962527"/>
                </a:cubicBezTo>
                <a:cubicBezTo>
                  <a:pt x="24063" y="970795"/>
                  <a:pt x="21118" y="978914"/>
                  <a:pt x="18047" y="986590"/>
                </a:cubicBezTo>
                <a:cubicBezTo>
                  <a:pt x="16994" y="989223"/>
                  <a:pt x="14036" y="990601"/>
                  <a:pt x="12031" y="992606"/>
                </a:cubicBezTo>
              </a:path>
            </a:pathLst>
          </a:cu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ratbubbla: rad 4">
            <a:extLst>
              <a:ext uri="{FF2B5EF4-FFF2-40B4-BE49-F238E27FC236}">
                <a16:creationId xmlns:a16="http://schemas.microsoft.com/office/drawing/2014/main" id="{02316F4E-D888-4974-8B58-E4ABBB20B96F}"/>
              </a:ext>
            </a:extLst>
          </p:cNvPr>
          <p:cNvSpPr/>
          <p:nvPr/>
        </p:nvSpPr>
        <p:spPr>
          <a:xfrm>
            <a:off x="3084056" y="2875547"/>
            <a:ext cx="1391691" cy="409074"/>
          </a:xfrm>
          <a:prstGeom prst="borderCallout1">
            <a:avLst>
              <a:gd name="adj1" fmla="val 112370"/>
              <a:gd name="adj2" fmla="val 66380"/>
              <a:gd name="adj3" fmla="val 318139"/>
              <a:gd name="adj4" fmla="val 14347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rPr>
              <a:t>Laser </a:t>
            </a:r>
            <a:r>
              <a:rPr lang="en-GB" sz="1200" dirty="0" err="1">
                <a:solidFill>
                  <a:schemeClr val="tx1"/>
                </a:solidFill>
              </a:rPr>
              <a:t>från</a:t>
            </a:r>
            <a:r>
              <a:rPr lang="en-GB" sz="1200" dirty="0">
                <a:solidFill>
                  <a:schemeClr val="tx1"/>
                </a:solidFill>
              </a:rPr>
              <a:t> </a:t>
            </a:r>
            <a:r>
              <a:rPr lang="en-GB" sz="1200" dirty="0" err="1">
                <a:solidFill>
                  <a:schemeClr val="tx1"/>
                </a:solidFill>
              </a:rPr>
              <a:t>bil</a:t>
            </a:r>
            <a:endParaRPr lang="en-GB" sz="1200" dirty="0">
              <a:solidFill>
                <a:schemeClr val="tx1"/>
              </a:solidFill>
            </a:endParaRPr>
          </a:p>
          <a:p>
            <a:r>
              <a:rPr lang="en-GB" sz="1200" dirty="0">
                <a:solidFill>
                  <a:schemeClr val="tx1"/>
                </a:solidFill>
              </a:rPr>
              <a:t>1500 </a:t>
            </a:r>
            <a:r>
              <a:rPr lang="en-GB" sz="1200" dirty="0" err="1">
                <a:solidFill>
                  <a:schemeClr val="tx1"/>
                </a:solidFill>
              </a:rPr>
              <a:t>punkter</a:t>
            </a:r>
            <a:r>
              <a:rPr lang="en-GB" sz="1200" dirty="0">
                <a:solidFill>
                  <a:schemeClr val="tx1"/>
                </a:solidFill>
              </a:rPr>
              <a:t>/m2</a:t>
            </a:r>
          </a:p>
        </p:txBody>
      </p:sp>
      <p:pic>
        <p:nvPicPr>
          <p:cNvPr id="6" name="Bildobjekt 5">
            <a:extLst>
              <a:ext uri="{FF2B5EF4-FFF2-40B4-BE49-F238E27FC236}">
                <a16:creationId xmlns:a16="http://schemas.microsoft.com/office/drawing/2014/main" id="{7C9814DF-6B0A-4D24-AA78-E90019EF865A}"/>
              </a:ext>
            </a:extLst>
          </p:cNvPr>
          <p:cNvPicPr>
            <a:picLocks noChangeAspect="1"/>
          </p:cNvPicPr>
          <p:nvPr/>
        </p:nvPicPr>
        <p:blipFill>
          <a:blip r:embed="rId4"/>
          <a:stretch>
            <a:fillRect/>
          </a:stretch>
        </p:blipFill>
        <p:spPr>
          <a:xfrm>
            <a:off x="7917974" y="723207"/>
            <a:ext cx="1861639" cy="2291765"/>
          </a:xfrm>
          <a:prstGeom prst="rect">
            <a:avLst/>
          </a:prstGeom>
        </p:spPr>
      </p:pic>
      <p:pic>
        <p:nvPicPr>
          <p:cNvPr id="7" name="Bildobjekt 6">
            <a:extLst>
              <a:ext uri="{FF2B5EF4-FFF2-40B4-BE49-F238E27FC236}">
                <a16:creationId xmlns:a16="http://schemas.microsoft.com/office/drawing/2014/main" id="{DBFCB99B-EAB1-44FE-9764-86963E1E02E5}"/>
              </a:ext>
            </a:extLst>
          </p:cNvPr>
          <p:cNvPicPr>
            <a:picLocks noChangeAspect="1"/>
          </p:cNvPicPr>
          <p:nvPr/>
        </p:nvPicPr>
        <p:blipFill>
          <a:blip r:embed="rId5"/>
          <a:stretch>
            <a:fillRect/>
          </a:stretch>
        </p:blipFill>
        <p:spPr>
          <a:xfrm>
            <a:off x="7448742" y="4266507"/>
            <a:ext cx="1861639" cy="1982612"/>
          </a:xfrm>
          <a:prstGeom prst="rect">
            <a:avLst/>
          </a:prstGeom>
        </p:spPr>
      </p:pic>
      <p:sp>
        <p:nvSpPr>
          <p:cNvPr id="8" name="Ellips 7">
            <a:extLst>
              <a:ext uri="{FF2B5EF4-FFF2-40B4-BE49-F238E27FC236}">
                <a16:creationId xmlns:a16="http://schemas.microsoft.com/office/drawing/2014/main" id="{6ED071FB-1970-4CEC-86AB-E63BC5C699BC}"/>
              </a:ext>
            </a:extLst>
          </p:cNvPr>
          <p:cNvSpPr/>
          <p:nvPr/>
        </p:nvSpPr>
        <p:spPr>
          <a:xfrm>
            <a:off x="8560469" y="1538221"/>
            <a:ext cx="439152" cy="33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Ellips 8">
            <a:extLst>
              <a:ext uri="{FF2B5EF4-FFF2-40B4-BE49-F238E27FC236}">
                <a16:creationId xmlns:a16="http://schemas.microsoft.com/office/drawing/2014/main" id="{79285A81-9886-4321-9999-E5232CB9F351}"/>
              </a:ext>
            </a:extLst>
          </p:cNvPr>
          <p:cNvSpPr/>
          <p:nvPr/>
        </p:nvSpPr>
        <p:spPr>
          <a:xfrm>
            <a:off x="8259681" y="4988911"/>
            <a:ext cx="439152" cy="33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 name="Bildobjekt 9">
            <a:extLst>
              <a:ext uri="{FF2B5EF4-FFF2-40B4-BE49-F238E27FC236}">
                <a16:creationId xmlns:a16="http://schemas.microsoft.com/office/drawing/2014/main" id="{D8CC5428-D01E-4317-B984-E7C6DDA74519}"/>
              </a:ext>
            </a:extLst>
          </p:cNvPr>
          <p:cNvPicPr>
            <a:picLocks noChangeAspect="1"/>
          </p:cNvPicPr>
          <p:nvPr/>
        </p:nvPicPr>
        <p:blipFill>
          <a:blip r:embed="rId6"/>
          <a:stretch>
            <a:fillRect/>
          </a:stretch>
        </p:blipFill>
        <p:spPr>
          <a:xfrm>
            <a:off x="1294590" y="4403193"/>
            <a:ext cx="1856834" cy="2232223"/>
          </a:xfrm>
          <a:prstGeom prst="rect">
            <a:avLst/>
          </a:prstGeom>
        </p:spPr>
      </p:pic>
      <p:sp>
        <p:nvSpPr>
          <p:cNvPr id="11" name="Ellips 10">
            <a:extLst>
              <a:ext uri="{FF2B5EF4-FFF2-40B4-BE49-F238E27FC236}">
                <a16:creationId xmlns:a16="http://schemas.microsoft.com/office/drawing/2014/main" id="{E0FD80CC-C631-482C-91E8-919ABEB9BB21}"/>
              </a:ext>
            </a:extLst>
          </p:cNvPr>
          <p:cNvSpPr/>
          <p:nvPr/>
        </p:nvSpPr>
        <p:spPr>
          <a:xfrm>
            <a:off x="1945106" y="5206484"/>
            <a:ext cx="439152" cy="33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60836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NTMÄTERIET">
  <a:themeElements>
    <a:clrScheme name="Lantmäteri">
      <a:dk1>
        <a:sysClr val="windowText" lastClr="000000"/>
      </a:dk1>
      <a:lt1>
        <a:sysClr val="window" lastClr="FFFFFF"/>
      </a:lt1>
      <a:dk2>
        <a:srgbClr val="000000"/>
      </a:dk2>
      <a:lt2>
        <a:srgbClr val="E40427"/>
      </a:lt2>
      <a:accent1>
        <a:srgbClr val="7AB800"/>
      </a:accent1>
      <a:accent2>
        <a:srgbClr val="2D7CAD"/>
      </a:accent2>
      <a:accent3>
        <a:srgbClr val="8455A1"/>
      </a:accent3>
      <a:accent4>
        <a:srgbClr val="EF8604"/>
      </a:accent4>
      <a:accent5>
        <a:srgbClr val="000000"/>
      </a:accent5>
      <a:accent6>
        <a:srgbClr val="000000"/>
      </a:accent6>
      <a:hlink>
        <a:srgbClr val="AEABAB"/>
      </a:hlink>
      <a:folHlink>
        <a:srgbClr val="AEABAB"/>
      </a:folHlink>
    </a:clrScheme>
    <a:fontScheme name="Lantmäter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smtClean="0"/>
        </a:defPPr>
      </a:lstStyle>
    </a:txDef>
  </a:objectDefaults>
  <a:extraClrSchemeLst/>
  <a:extLst>
    <a:ext uri="{05A4C25C-085E-4340-85A3-A5531E510DB2}">
      <thm15:themeFamily xmlns:thm15="http://schemas.microsoft.com/office/thememl/2012/main" name="LM_ppt_mall_2021.pptx  -  Skrivskyddad" id="{7BC163B8-7DD4-426E-8B9B-65E1FADF1C06}" vid="{D151F41E-6224-48FF-AF1A-C9A5B3E431F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LM_ppt_mall_2021</Template>
  <TotalTime>10802</TotalTime>
  <Words>1331</Words>
  <Application>Microsoft Office PowerPoint</Application>
  <PresentationFormat>Bredbild</PresentationFormat>
  <Paragraphs>202</Paragraphs>
  <Slides>23</Slides>
  <Notes>21</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23</vt:i4>
      </vt:variant>
    </vt:vector>
  </HeadingPairs>
  <TitlesOfParts>
    <vt:vector size="29" baseType="lpstr">
      <vt:lpstr>Arial</vt:lpstr>
      <vt:lpstr>Calibri</vt:lpstr>
      <vt:lpstr>Gill Sans MT</vt:lpstr>
      <vt:lpstr>Symbol</vt:lpstr>
      <vt:lpstr>Times New Roman</vt:lpstr>
      <vt:lpstr>LANTMÄTERIET</vt:lpstr>
      <vt:lpstr>Flygburen insamling i samverkan</vt:lpstr>
      <vt:lpstr>bakgrund</vt:lpstr>
      <vt:lpstr>Årsrapport till GEodatarådet</vt:lpstr>
      <vt:lpstr>Utmaningarna</vt:lpstr>
      <vt:lpstr>Flygfotografering – behov</vt:lpstr>
      <vt:lpstr>Flygskannad Laserdata – behov</vt:lpstr>
      <vt:lpstr>Flygbildsinsamling – södra Sverige</vt:lpstr>
      <vt:lpstr>Flygbildsinsamling – Norra Sverige</vt:lpstr>
      <vt:lpstr>laserskanning</vt:lpstr>
      <vt:lpstr>satellitdata</vt:lpstr>
      <vt:lpstr>Drönare</vt:lpstr>
      <vt:lpstr>Arbetets upplägg</vt:lpstr>
      <vt:lpstr>samverkansnivåer</vt:lpstr>
      <vt:lpstr>Kännedom</vt:lpstr>
      <vt:lpstr>PowerPoint-presentation</vt:lpstr>
      <vt:lpstr>Koncept ”I morgon”</vt:lpstr>
      <vt:lpstr>Samordning</vt:lpstr>
      <vt:lpstr>Dialogdag - flygbureninsamling</vt:lpstr>
      <vt:lpstr>Dialogdag 2022</vt:lpstr>
      <vt:lpstr>Samverkan (samfinansierad)</vt:lpstr>
      <vt:lpstr>Lagring för tillhandahållande</vt:lpstr>
      <vt:lpstr>PowerPoint-presentation</vt:lpstr>
      <vt:lpstr>Tack! Vi finns på…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Startsida</dc:title>
  <dc:creator>Rydén Anders O</dc:creator>
  <cp:lastModifiedBy>Henriksson Mikael</cp:lastModifiedBy>
  <cp:revision>351</cp:revision>
  <dcterms:created xsi:type="dcterms:W3CDTF">2021-08-18T09:04:14Z</dcterms:created>
  <dcterms:modified xsi:type="dcterms:W3CDTF">2022-04-05T08:05:28Z</dcterms:modified>
</cp:coreProperties>
</file>